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淨典"/>
  <p:cmAuthor clrIdx="1" id="1" initials="" lastIdx="10" name="ping lee"/>
  <p:cmAuthor clrIdx="2" id="2" initials="" lastIdx="2" name="CHINGCHUN HSIEH"/>
  <p:cmAuthor clrIdx="3" id="3" initials="" lastIdx="8" name="cheah shen yap"/>
  <p:cmAuthor clrIdx="4" id="4" initials="" lastIdx="2" name="林如如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3A84E8-E9DD-4F1C-9B01-094A802EBE0C}">
  <a:tblStyle styleId="{E83A84E8-E9DD-4F1C-9B01-094A802EBE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4-05-25T13:19:52.647">
    <p:pos x="6000" y="0"/>
    <p:text>可以加上 頁碼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14-05-26T03:54:35.105">
    <p:pos x="6000" y="0"/>
    <p:text>以下的各投影片(#5-#22)似乎是第四張投影片的進一步說明，因此，宜標示清楚彼此的關係。例如，可加一張投影片，說明本報告各要點間之結構關係(或在第二張中說明)。</p:text>
  </p:cm>
  <p:cm authorId="3" idx="8" dt="2014-05-26T03:54:35.105">
    <p:pos x="6000" y="0"/>
    <p:text>本頁的作用是點出「引用」，之後的投影片，是以「引用」為切入點，闡述這個系統的建置思路。</p:text>
  </p:cm>
  <p:cm authorId="1" idx="10" dt="2014-05-26T00:49:00.875">
    <p:pos x="6000" y="100"/>
    <p:text>是在說明第三個階段Meaning?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14-05-26T01:10:00.049">
    <p:pos x="6000" y="0"/>
    <p:text>１、這張是投影片的講綱，前面加上標號或符號標示似乎會比較清楚。
２、大網的文字和後面使用的文字有點不一致。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14-05-26T00:42:15.810">
    <p:pos x="6000" y="0"/>
    <p:text>是葉老師開發系統的簡介?</p:text>
  </p:cm>
  <p:cm authorId="2" idx="1" dt="2014-05-26T03:09:38.058">
    <p:pos x="6000" y="100"/>
    <p:text>慧萍說得甚是，應寫清楚這是什麼簡介。</p:text>
  </p:cm>
  <p:cm authorId="0" idx="2" dt="2014-05-28T02:14:46.017">
    <p:pos x="6000" y="200"/>
    <p:text>一般履歷似乎是在上面放最新，之後回溯到最早</p:text>
  </p:cm>
  <p:cm authorId="3" idx="1" dt="2014-05-28T02:14:46.017">
    <p:pos x="6000" y="200"/>
    <p:text>我會從最早的快速帶過，所以還是從舊到新</p:text>
  </p:cm>
  <p:cm authorId="4" idx="1" dt="2014-05-31T23:25:38.961">
    <p:pos x="288" y="756"/>
    <p:text>日期前面可加標是符號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4" idx="2" dt="2014-06-01T08:35:27.747">
    <p:pos x="288" y="756"/>
    <p:text>被那些書引用，哪些書</p:text>
  </p:cm>
  <p:cm authorId="3" idx="2" dt="2014-06-01T08:35:27.747">
    <p:pos x="288" y="756"/>
    <p:text>下頁有解說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14-05-26T02:43:23.848">
    <p:pos x="6000" y="0"/>
    <p:text>這張或許可以用文字說明
或畫二條ｘ軸線表示時間與引用和被引用的關係</p:text>
  </p:cm>
  <p:cm authorId="3" idx="3" dt="2014-05-26T02:43:23.848">
    <p:pos x="6000" y="0"/>
    <p:text>加上引用的方向有比較清楚嗎？</p:text>
  </p:cm>
  <p:cm authorId="1" idx="4" dt="2014-06-01T08:35:15.067">
    <p:pos x="796" y="2108"/>
    <p:text>請問＂溪蠻叢笑＂沒有引用也沒有被引用？</p:text>
  </p:cm>
  <p:cm authorId="3" idx="4" dt="2014-06-01T08:35:15.067">
    <p:pos x="796" y="2108"/>
    <p:text>因為是私人筆記</p:text>
  </p:cm>
  <p:cm authorId="0" idx="3" dt="2014-05-25T13:24:10.577">
    <p:pos x="6000" y="100"/>
    <p:text>看不出關係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5" dt="2014-05-26T01:15:11.455">
    <p:pos x="6000" y="0"/>
    <p:text>是大網三數位化引用及被引用所需之技術？</p:text>
  </p:cm>
  <p:cm authorId="3" idx="5" dt="2014-05-26T01:15:11.455">
    <p:pos x="6000" y="0"/>
    <p:text>html, tei 都很容易實作「引用」。但「被引用」困難得多。</p:text>
  </p:cm>
  <p:cm authorId="1" idx="6" dt="2014-05-26T08:24:45.525">
    <p:pos x="5114" y="1155"/>
    <p:text>空白圖中要加???字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7" dt="2014-05-26T03:58:18.855">
    <p:pos x="6000" y="0"/>
    <p:text>易字的圓在圖中有的大，有的小，有的扁，有的圓，有不同的意義？</p:text>
  </p:cm>
  <p:cm authorId="3" idx="6" dt="2014-05-26T03:58:18.855">
    <p:pos x="6000" y="0"/>
    <p:text>沒有特別意義。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8" dt="2014-05-26T01:16:48.040">
    <p:pos x="6000" y="0"/>
    <p:text>以下是大綱四視覺化校勘平台系統介紹？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9" dt="2014-06-01T08:36:11.048">
    <p:pos x="6000" y="0"/>
    <p:text>文字資料庫的三個階段?是指大網一文字資料庫發展的三個階段？</p:text>
  </p:cm>
  <p:cm authorId="3" idx="7" dt="2014-06-01T08:36:11.048">
    <p:pos x="6000" y="0"/>
    <p:text>第27, 28 頁不講了。26頁就結束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6054540_0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6054540_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44855e8_3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44855e8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477b06b_01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477b06b_0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477b06b_0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477b06b_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校對完給小喇嘛上網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44855e8_3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44855e8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48e20af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48e20a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1"/>
                </a:solidFill>
              </a:rPr>
              <a:t>印度村落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b181a91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b181a91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48e20af_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48e20af_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太空棱喻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6054540_1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605454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605454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8605454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83f99b05_0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383f99b05_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48e20af_0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848e20af_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d90a6cc_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d90a6cc_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605454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8605454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d90a6cc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d90a6cc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48e20af_0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48e20af_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48e20af_0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848e20af_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61b0b73_0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861b0b73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61b0b73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861b0b73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848e20af_0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848e20af_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5cdf60a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45cdf60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861b0b73_0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861b0b73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789bc23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8789bc2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5cdf60a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5cdf60a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89bc23_1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789bc23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477b06b_0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477b06b_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6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7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8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BypGYYl--3Y&amp;feature=youtu.be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yapcheahshen@gmail.co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9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1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Relationship Id="rId4" Type="http://schemas.openxmlformats.org/officeDocument/2006/relationships/hyperlink" Target="http://www.yinshun.org.tw" TargetMode="External"/><Relationship Id="rId5" Type="http://schemas.openxmlformats.org/officeDocument/2006/relationships/hyperlink" Target="http://www.tipitaka.org" TargetMode="External"/><Relationship Id="rId6" Type="http://schemas.openxmlformats.org/officeDocument/2006/relationships/hyperlink" Target="http://kangxi.adcs.org.t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Relationship Id="rId4" Type="http://schemas.openxmlformats.org/officeDocument/2006/relationships/hyperlink" Target="http://ilpubs.stanford.edu:8090/422/1/1999-66.pdf" TargetMode="External"/><Relationship Id="rId5" Type="http://schemas.openxmlformats.org/officeDocument/2006/relationships/hyperlink" Target="http://infolab.stanford.edu/~backrub/googl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600"/>
              <a:t>視覺化古籍校勘平台</a:t>
            </a:r>
            <a:br>
              <a:rPr b="0" lang="zh-TW" sz="3600"/>
            </a:br>
            <a:r>
              <a:rPr b="0" lang="zh-TW" sz="3600"/>
              <a:t>－－人文與科技協作之嘗試</a:t>
            </a:r>
            <a:endParaRPr b="0" sz="3600"/>
          </a:p>
        </p:txBody>
      </p:sp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3413675" y="3922925"/>
            <a:ext cx="2117700" cy="50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Yap Cheah Shen</a:t>
            </a:r>
            <a:endParaRPr sz="1800"/>
          </a:p>
        </p:txBody>
      </p:sp>
      <p:sp>
        <p:nvSpPr>
          <p:cNvPr id="29" name="Google Shape;29;p8"/>
          <p:cNvSpPr txBox="1"/>
          <p:nvPr/>
        </p:nvSpPr>
        <p:spPr>
          <a:xfrm>
            <a:off x="1759500" y="3268900"/>
            <a:ext cx="5625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2014.6.5 古籍全文資料庫的回顧與展望工作坊</a:t>
            </a:r>
            <a:endParaRPr sz="1800"/>
          </a:p>
        </p:txBody>
      </p:sp>
      <p:sp>
        <p:nvSpPr>
          <p:cNvPr id="30" name="Google Shape;30;p8"/>
          <p:cNvSpPr txBox="1"/>
          <p:nvPr>
            <p:ph idx="1" type="subTitle"/>
          </p:nvPr>
        </p:nvSpPr>
        <p:spPr>
          <a:xfrm>
            <a:off x="3413675" y="4423025"/>
            <a:ext cx="2117700" cy="50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CC 3.0 BY-SA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基於引用方式的內容分類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52" name="Google Shape;152;p17"/>
          <p:cNvGraphicFramePr/>
          <p:nvPr/>
        </p:nvGraphicFramePr>
        <p:xfrm>
          <a:off x="356900" y="124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{E83A84E8-E9DD-4F1C-9B01-094A802EBE0C}</a:tableStyleId>
              </a:tblPr>
              <a:tblGrid>
                <a:gridCol w="2091325"/>
                <a:gridCol w="2336525"/>
                <a:gridCol w="2048925"/>
                <a:gridCol w="2094825"/>
              </a:tblGrid>
              <a:tr h="70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引用多書多次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(工具類)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引用某書多次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(注疏類)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很少引用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(原創類)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72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被很多書引用多次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說文解字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太平御覽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左傳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經典釋文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易經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》《</a:t>
                      </a:r>
                      <a:r>
                        <a:rPr lang="zh-TW" sz="1800"/>
                        <a:t>道德經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》《</a:t>
                      </a:r>
                      <a:r>
                        <a:rPr lang="zh-TW" sz="1800"/>
                        <a:t>詩經 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1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被某些書引用多次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專門書籍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《通志堂經解》</a:t>
                      </a:r>
                      <a:r>
                        <a:rPr lang="zh-TW" sz="1800"/>
                        <a:t>《說文解字詁林》《廿二史考異》《十七史商榷》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水經注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輿地紀勝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某一領域之經典</a:t>
                      </a:r>
                      <a:br>
                        <a:rPr lang="zh-TW" sz="1800"/>
                      </a:b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</a:t>
                      </a:r>
                      <a:r>
                        <a:rPr lang="zh-TW" sz="1800"/>
                        <a:t>內經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》《</a:t>
                      </a:r>
                      <a:r>
                        <a:rPr lang="zh-TW" sz="1800"/>
                        <a:t>孫子兵法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東京夢華錄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》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7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很少被引用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《意林》</a:t>
                      </a:r>
                      <a:r>
                        <a:rPr lang="zh-TW" sz="1800"/>
                        <a:t> 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《紺珠集》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《晁氏客語》《芥隱筆記》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《溪蠻叢笑》《海槎餘錄》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康熙字典引用分析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58" name="Google Shape;158;p18"/>
          <p:cNvGraphicFramePr/>
          <p:nvPr/>
        </p:nvGraphicFramePr>
        <p:xfrm>
          <a:off x="404550" y="101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{E83A84E8-E9DD-4F1C-9B01-094A802EBE0C}</a:tableStyleId>
              </a:tblPr>
              <a:tblGrid>
                <a:gridCol w="1825625"/>
                <a:gridCol w="1333850"/>
                <a:gridCol w="1566875"/>
                <a:gridCol w="1147175"/>
                <a:gridCol w="989075"/>
                <a:gridCol w="1643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開放古籍協會康熙字典新式標點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舉例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引用書目本數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引用次數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百分比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百分比</a:t>
                      </a:r>
                      <a:r>
                        <a:rPr lang="zh-TW" sz="1800"/>
                        <a:t>(不含&gt;1000次字書)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所有引用書目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2015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187,413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100%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引用超過1000次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說文、易經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163,271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87.12%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&gt;1000次字書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說文、集韻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138,439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73.86%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&gt;1000次字書以外所有書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48,974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26.13%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100%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&gt;1000次非字書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見下頁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24,832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13.24%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50.70%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&lt;1000次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1990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24,142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12.88%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49.30%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199525" y="0"/>
            <a:ext cx="8823900" cy="6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康熙字典引用超過1000次書目(不含字書)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64" name="Google Shape;164;p19"/>
          <p:cNvGraphicFramePr/>
          <p:nvPr/>
        </p:nvGraphicFramePr>
        <p:xfrm>
          <a:off x="392675" y="556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{E83A84E8-E9DD-4F1C-9B01-094A802EBE0C}</a:tableStyleId>
              </a:tblPr>
              <a:tblGrid>
                <a:gridCol w="1016900"/>
                <a:gridCol w="1989325"/>
                <a:gridCol w="1316725"/>
                <a:gridCol w="1758325"/>
                <a:gridCol w="2493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書名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總引用次數     24,832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總字數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每百字引用次數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推測成書年代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詩經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4597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32,962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13.946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BC1000~BC400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前漢書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3994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804,156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0.496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AD 89~AD 130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禮記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3143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101,632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3.092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BC403~BC221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史記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2691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580,171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0.463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BC104~BC90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左傳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2589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198,180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1.306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BC400~BC296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周禮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2419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96,520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2.506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戰國中期(徐復觀)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尚書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1963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25,946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7.565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戰國時期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0000"/>
                          </a:solidFill>
                        </a:rPr>
                        <a:t>易經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1219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18,437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6.612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西周初/西周末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後漢書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1193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1,384,633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0.086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AD 445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莊子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1024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67,495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1.517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戰國末年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引用與被引用的數位表達方式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超連結：起點為任意文字，目標為檔案</a:t>
            </a:r>
            <a:r>
              <a:rPr lang="zh-TW" sz="2400"/>
              <a:t>(節點)</a:t>
            </a:r>
            <a:br>
              <a:rPr lang="zh-TW" sz="2400"/>
            </a:br>
            <a:r>
              <a:rPr lang="zh-TW" sz="2400"/>
              <a:t>     </a:t>
            </a:r>
            <a:r>
              <a:rPr lang="zh-TW">
                <a:solidFill>
                  <a:schemeClr val="dk1"/>
                </a:solidFill>
              </a:rPr>
              <a:t>HTML的&lt;a&gt;或TEI 的&lt;link&gt;&lt;ptr&gt;&lt;ref&gt;</a:t>
            </a:r>
            <a:br>
              <a:rPr lang="zh-TW">
                <a:solidFill>
                  <a:schemeClr val="dk1"/>
                </a:solidFill>
              </a:rPr>
            </a:br>
            <a:br>
              <a:rPr lang="zh-TW"/>
            </a:br>
            <a:r>
              <a:rPr lang="zh-TW"/>
              <a:t>引用：起點和目標皆是任意文字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    HTML 和TEI皆無法描述任意文字的目標。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    需要設計新的機制來表達「</a:t>
            </a:r>
            <a:r>
              <a:rPr lang="zh-TW" u="sng"/>
              <a:t>互文超連結</a:t>
            </a:r>
            <a:r>
              <a:rPr lang="zh-TW"/>
              <a:t>」。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       </a:t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118825" y="721650"/>
            <a:ext cx="813000" cy="7983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8118813" y="1833813"/>
            <a:ext cx="813000" cy="6834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0"/>
          <p:cNvCxnSpPr>
            <a:stCxn id="174" idx="2"/>
            <a:endCxn id="172" idx="0"/>
          </p:cNvCxnSpPr>
          <p:nvPr/>
        </p:nvCxnSpPr>
        <p:spPr>
          <a:xfrm flipH="1">
            <a:off x="8525162" y="1063375"/>
            <a:ext cx="62100" cy="77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4" name="Google Shape;174;p20"/>
          <p:cNvSpPr txBox="1"/>
          <p:nvPr/>
        </p:nvSpPr>
        <p:spPr>
          <a:xfrm>
            <a:off x="8180763" y="874975"/>
            <a:ext cx="8130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hyperlink</a:t>
            </a:r>
            <a:endParaRPr sz="1200"/>
          </a:p>
        </p:txBody>
      </p:sp>
      <p:sp>
        <p:nvSpPr>
          <p:cNvPr id="175" name="Google Shape;175;p20"/>
          <p:cNvSpPr/>
          <p:nvPr/>
        </p:nvSpPr>
        <p:spPr>
          <a:xfrm>
            <a:off x="8170438" y="4242450"/>
            <a:ext cx="813000" cy="6834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8160113" y="3152275"/>
            <a:ext cx="813000" cy="6834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20"/>
          <p:cNvCxnSpPr>
            <a:stCxn id="178" idx="2"/>
            <a:endCxn id="179" idx="0"/>
          </p:cNvCxnSpPr>
          <p:nvPr/>
        </p:nvCxnSpPr>
        <p:spPr>
          <a:xfrm flipH="1">
            <a:off x="8587213" y="3502550"/>
            <a:ext cx="20700" cy="99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0" name="Google Shape;180;p20"/>
          <p:cNvSpPr txBox="1"/>
          <p:nvPr/>
        </p:nvSpPr>
        <p:spPr>
          <a:xfrm>
            <a:off x="8385770" y="3287650"/>
            <a:ext cx="423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link</a:t>
            </a:r>
            <a:endParaRPr sz="1200"/>
          </a:p>
        </p:txBody>
      </p:sp>
      <p:sp>
        <p:nvSpPr>
          <p:cNvPr id="181" name="Google Shape;181;p20"/>
          <p:cNvSpPr txBox="1"/>
          <p:nvPr/>
        </p:nvSpPr>
        <p:spPr>
          <a:xfrm>
            <a:off x="8267725" y="4383500"/>
            <a:ext cx="6597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target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數位化引用(互文超連結)所需之技術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一）跨版本任意段落文獻定址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   資料結構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2400">
                <a:solidFill>
                  <a:schemeClr val="dk1"/>
                </a:solidFill>
              </a:rPr>
              <a:t>citation = {source:[start,len], target: [start,len]}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二）古籍校勘及標注平台</a:t>
            </a:r>
            <a:br>
              <a:rPr lang="zh-TW" sz="2400">
                <a:solidFill>
                  <a:schemeClr val="dk1"/>
                </a:solidFill>
              </a:rPr>
            </a:br>
            <a:r>
              <a:rPr lang="zh-TW" sz="2400">
                <a:solidFill>
                  <a:schemeClr val="dk1"/>
                </a:solidFill>
              </a:rPr>
              <a:t>	讓人文學者以視覺化方式輸入對文本之理解。例如：建立引用連結，內容類型，詞組類型。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跨版本任意段落文獻定址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郵遞地址   </a:t>
            </a:r>
            <a:r>
              <a:rPr lang="zh-TW" sz="1800"/>
              <a:t>(1874 </a:t>
            </a:r>
            <a:r>
              <a:rPr lang="zh-TW" sz="1800">
                <a:solidFill>
                  <a:schemeClr val="dk1"/>
                </a:solidFill>
              </a:rPr>
              <a:t>Universal Postal Union</a:t>
            </a:r>
            <a:r>
              <a:rPr lang="zh-TW" sz="1800"/>
              <a:t>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 (Internet protocol) 位址   </a:t>
            </a:r>
            <a:r>
              <a:rPr lang="zh-TW" sz="1800"/>
              <a:t>( </a:t>
            </a:r>
            <a:r>
              <a:rPr lang="zh-TW" sz="1800">
                <a:solidFill>
                  <a:schemeClr val="dk1"/>
                </a:solidFill>
              </a:rPr>
              <a:t>RFC791 1981)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古書的</a:t>
            </a:r>
            <a:r>
              <a:rPr lang="zh-TW" sz="2400"/>
              <a:t>Unified Book ID(ISBN),Author ID, per-character ID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e.g. 傳世本Bible(跨版本、跨語言) vs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    </a:t>
            </a:r>
            <a:r>
              <a:rPr lang="zh-TW">
                <a:solidFill>
                  <a:schemeClr val="dk1"/>
                </a:solidFill>
              </a:rPr>
              <a:t>Chinese Tripitaka(冊頁碼不能跨版本、語言)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268125" y="3000697"/>
            <a:ext cx="1129500" cy="11052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周易集解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從被引用產生集注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4710500" y="1063375"/>
            <a:ext cx="43011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/>
              <a:t>雙箭頭虛線：注疏經由統一版本的《易》自動互連</a:t>
            </a:r>
            <a:endParaRPr sz="1800"/>
          </a:p>
        </p:txBody>
      </p:sp>
      <p:sp>
        <p:nvSpPr>
          <p:cNvPr id="201" name="Google Shape;201;p23"/>
          <p:cNvSpPr/>
          <p:nvPr/>
        </p:nvSpPr>
        <p:spPr>
          <a:xfrm>
            <a:off x="2583675" y="3191950"/>
            <a:ext cx="1196400" cy="11052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周易略例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6597050" y="2888450"/>
            <a:ext cx="528000" cy="4848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易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7420850" y="1682575"/>
            <a:ext cx="1040700" cy="8574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周易略例</a:t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5197375" y="1842050"/>
            <a:ext cx="1011000" cy="10089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周易本義</a:t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5422750" y="3527350"/>
            <a:ext cx="1011000" cy="8898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周易集解</a:t>
            </a:r>
            <a:endParaRPr/>
          </a:p>
        </p:txBody>
      </p:sp>
      <p:cxnSp>
        <p:nvCxnSpPr>
          <p:cNvPr id="206" name="Google Shape;206;p23"/>
          <p:cNvCxnSpPr>
            <a:stCxn id="205" idx="7"/>
            <a:endCxn id="202" idx="3"/>
          </p:cNvCxnSpPr>
          <p:nvPr/>
        </p:nvCxnSpPr>
        <p:spPr>
          <a:xfrm flipH="1" rot="10800000">
            <a:off x="6285693" y="3302158"/>
            <a:ext cx="388800" cy="35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" name="Google Shape;207;p23"/>
          <p:cNvCxnSpPr>
            <a:stCxn id="208" idx="3"/>
            <a:endCxn id="202" idx="7"/>
          </p:cNvCxnSpPr>
          <p:nvPr/>
        </p:nvCxnSpPr>
        <p:spPr>
          <a:xfrm flipH="1">
            <a:off x="7047729" y="2494360"/>
            <a:ext cx="608400" cy="46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9" name="Google Shape;209;p23"/>
          <p:cNvCxnSpPr>
            <a:stCxn id="204" idx="5"/>
            <a:endCxn id="202" idx="2"/>
          </p:cNvCxnSpPr>
          <p:nvPr/>
        </p:nvCxnSpPr>
        <p:spPr>
          <a:xfrm>
            <a:off x="6060318" y="2703200"/>
            <a:ext cx="536700" cy="42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0" name="Google Shape;210;p23"/>
          <p:cNvSpPr/>
          <p:nvPr/>
        </p:nvSpPr>
        <p:spPr>
          <a:xfrm>
            <a:off x="489058" y="1573925"/>
            <a:ext cx="1040700" cy="10089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周易折中</a:t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824025" y="3527350"/>
            <a:ext cx="528000" cy="4848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2173923" y="1817324"/>
            <a:ext cx="1317900" cy="10758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周易本義</a:t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598575" y="3713425"/>
            <a:ext cx="1040700" cy="740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周易折中</a:t>
            </a:r>
            <a:endParaRPr/>
          </a:p>
        </p:txBody>
      </p:sp>
      <p:cxnSp>
        <p:nvCxnSpPr>
          <p:cNvPr id="214" name="Google Shape;214;p23"/>
          <p:cNvCxnSpPr>
            <a:stCxn id="213" idx="1"/>
            <a:endCxn id="202" idx="5"/>
          </p:cNvCxnSpPr>
          <p:nvPr/>
        </p:nvCxnSpPr>
        <p:spPr>
          <a:xfrm rot="10800000">
            <a:off x="7047782" y="3302298"/>
            <a:ext cx="703200" cy="51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5" name="Google Shape;215;p23"/>
          <p:cNvSpPr/>
          <p:nvPr/>
        </p:nvSpPr>
        <p:spPr>
          <a:xfrm>
            <a:off x="4299250" y="2498438"/>
            <a:ext cx="932100" cy="620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2910772" y="3806575"/>
            <a:ext cx="528000" cy="4344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2782950" y="2549850"/>
            <a:ext cx="528000" cy="4344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易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803900" y="2179427"/>
            <a:ext cx="528000" cy="465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19" name="Google Shape;219;p23"/>
          <p:cNvSpPr txBox="1"/>
          <p:nvPr>
            <p:ph idx="1" type="body"/>
          </p:nvPr>
        </p:nvSpPr>
        <p:spPr>
          <a:xfrm>
            <a:off x="457200" y="4334125"/>
            <a:ext cx="3633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/>
              <a:t>注疏嵌入全部或部份原文。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/>
              <a:t>不易查找某一段經文的其他解釋。</a:t>
            </a:r>
            <a:endParaRPr sz="1800"/>
          </a:p>
        </p:txBody>
      </p:sp>
      <p:sp>
        <p:nvSpPr>
          <p:cNvPr id="220" name="Google Shape;220;p23"/>
          <p:cNvSpPr txBox="1"/>
          <p:nvPr>
            <p:ph idx="1" type="body"/>
          </p:nvPr>
        </p:nvSpPr>
        <p:spPr>
          <a:xfrm>
            <a:off x="5177425" y="4299650"/>
            <a:ext cx="3633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將</a:t>
            </a:r>
            <a:r>
              <a:rPr lang="zh-TW" sz="1800"/>
              <a:t>引用</a:t>
            </a:r>
            <a:r>
              <a:rPr lang="zh-TW" sz="1800">
                <a:solidFill>
                  <a:schemeClr val="dk1"/>
                </a:solidFill>
              </a:rPr>
              <a:t>標記</a:t>
            </a:r>
            <a:r>
              <a:rPr lang="zh-TW" sz="1800"/>
              <a:t>之後，電腦可自動整合同段經文的不同解釋。</a:t>
            </a:r>
            <a:endParaRPr sz="1800"/>
          </a:p>
        </p:txBody>
      </p:sp>
      <p:sp>
        <p:nvSpPr>
          <p:cNvPr id="208" name="Google Shape;208;p23"/>
          <p:cNvSpPr/>
          <p:nvPr/>
        </p:nvSpPr>
        <p:spPr>
          <a:xfrm>
            <a:off x="7598575" y="2238550"/>
            <a:ext cx="393000" cy="299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21" name="Google Shape;221;p23"/>
          <p:cNvSpPr/>
          <p:nvPr/>
        </p:nvSpPr>
        <p:spPr>
          <a:xfrm>
            <a:off x="7744700" y="3713425"/>
            <a:ext cx="393000" cy="299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5953600" y="3619900"/>
            <a:ext cx="393000" cy="299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5667325" y="2498450"/>
            <a:ext cx="393000" cy="299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易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6044950" y="2403825"/>
            <a:ext cx="1484700" cy="499350"/>
          </a:xfrm>
          <a:custGeom>
            <a:rect b="b" l="l" r="r" t="t"/>
            <a:pathLst>
              <a:path extrusionOk="0" h="19974" w="59388">
                <a:moveTo>
                  <a:pt x="0" y="8485"/>
                </a:moveTo>
                <a:cubicBezTo>
                  <a:pt x="5028" y="10370"/>
                  <a:pt x="20267" y="21211"/>
                  <a:pt x="30165" y="19797"/>
                </a:cubicBezTo>
                <a:cubicBezTo>
                  <a:pt x="40063" y="18383"/>
                  <a:pt x="54518" y="3300"/>
                  <a:pt x="59388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/>
              <a:t>視覺化校勘平台介紹</a:t>
            </a:r>
            <a:endParaRPr b="0"/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一）簡單易用。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二）網路應用程式或離線應用程式。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三）使用Github 等現有技術架構。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四）自由軟體，可依需求客制化。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系統模組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一）全文及近似句搜尋。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二）視覺化標記，不假設使用者懂XML。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三）使用者可以選擇任意兩段文字，建立連結。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四）跨版本連結。對A版本的引用，也可以自動連到同書的B版本。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採用之技術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一）HTML5+CSS+Javascript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二）Node.js (Windows, Mac OS X, Linux)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三）Open Data Format (JSON)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Agenda</a:t>
            </a:r>
            <a:endParaRPr/>
          </a:p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視覺化校勘平台功能概括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古書的引用--以康熙字典為例</a:t>
            </a:r>
            <a:br>
              <a:rPr lang="zh-TW"/>
            </a:br>
            <a:r>
              <a:rPr lang="zh-TW"/>
              <a:t>數位化引用--互文超連結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視覺化校勘平台使用之技術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演示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457200" y="4499225"/>
            <a:ext cx="8229600" cy="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使用css3 vertical layout 仿</a:t>
            </a:r>
            <a:r>
              <a:rPr lang="zh-TW">
                <a:solidFill>
                  <a:schemeClr val="dk1"/>
                </a:solidFill>
              </a:rPr>
              <a:t>古書夾注版型</a:t>
            </a:r>
            <a:endParaRPr/>
          </a:p>
        </p:txBody>
      </p:sp>
      <p:pic>
        <p:nvPicPr>
          <p:cNvPr descr="swjz.PNG"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649" y="85725"/>
            <a:ext cx="6936924" cy="44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1571625" y="4530600"/>
            <a:ext cx="82296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圖文比對，視覺化輸入校勘。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ibetan.PNG" id="255" name="Google Shape;2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13" y="0"/>
            <a:ext cx="6945576" cy="465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urcing.png"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43" y="0"/>
            <a:ext cx="78863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33250" y="110850"/>
            <a:ext cx="5955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Trebuchet MS"/>
                <a:ea typeface="Trebuchet MS"/>
                <a:cs typeface="Trebuchet MS"/>
                <a:sym typeface="Trebuchet MS"/>
              </a:rPr>
              <a:t>近似句搜尋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2" name="Google Shape;262;p29"/>
          <p:cNvCxnSpPr/>
          <p:nvPr/>
        </p:nvCxnSpPr>
        <p:spPr>
          <a:xfrm flipH="1" rot="10800000">
            <a:off x="4242050" y="930950"/>
            <a:ext cx="1767600" cy="381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3" name="Google Shape;263;p29"/>
          <p:cNvCxnSpPr/>
          <p:nvPr/>
        </p:nvCxnSpPr>
        <p:spPr>
          <a:xfrm flipH="1">
            <a:off x="1508425" y="777700"/>
            <a:ext cx="695100" cy="382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1560200" y="4303400"/>
            <a:ext cx="72009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允許雙選取區，任意段落互連。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kxlink.PNG" id="270" name="Google Shape;2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9" cy="419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idx="1" type="body"/>
          </p:nvPr>
        </p:nvSpPr>
        <p:spPr>
          <a:xfrm>
            <a:off x="2962450" y="2208875"/>
            <a:ext cx="41985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4800" u="sng">
                <a:solidFill>
                  <a:schemeClr val="hlink"/>
                </a:solidFill>
                <a:hlinkClick r:id="rId3"/>
              </a:rPr>
              <a:t>Live Demo</a:t>
            </a:r>
            <a:br>
              <a:rPr b="1" lang="zh-TW" sz="4800">
                <a:solidFill>
                  <a:schemeClr val="dk1"/>
                </a:solidFill>
              </a:rPr>
            </a:b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請多指教</a:t>
            </a:r>
            <a:endParaRPr/>
          </a:p>
        </p:txBody>
      </p:sp>
      <p:sp>
        <p:nvSpPr>
          <p:cNvPr id="281" name="Google Shape;281;p32"/>
          <p:cNvSpPr txBox="1"/>
          <p:nvPr>
            <p:ph idx="1" type="subTitle"/>
          </p:nvPr>
        </p:nvSpPr>
        <p:spPr>
          <a:xfrm>
            <a:off x="685800" y="2840048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yapcheahshen@gmail.com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http://www.ksana.tw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文字資料庫的三個階段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87" name="Google Shape;287;p33"/>
          <p:cNvGraphicFramePr/>
          <p:nvPr/>
        </p:nvGraphicFramePr>
        <p:xfrm>
          <a:off x="457200" y="127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{E83A84E8-E9DD-4F1C-9B01-094A802EBE0C}</a:tableStyleId>
              </a:tblPr>
              <a:tblGrid>
                <a:gridCol w="1516925"/>
                <a:gridCol w="2137375"/>
                <a:gridCol w="2190275"/>
                <a:gridCol w="2251875"/>
              </a:tblGrid>
              <a:tr h="49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階段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數位化的標的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資訊技術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人文知識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0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Morphology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內容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本身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輸入法, OCR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編輯器,  缺字處理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識字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110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Metadata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內容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之外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的情境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資料庫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XML標記語言</a:t>
                      </a:r>
                      <a:br>
                        <a:rPr lang="zh-TW" sz="1800"/>
                      </a:br>
                      <a:r>
                        <a:rPr lang="zh-TW" sz="1800"/>
                        <a:t>檢索工具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編目分類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6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Meaning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內容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之間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的情境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相似檢索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視覺化標記工具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文獻學家</a:t>
                      </a:r>
                      <a:br>
                        <a:rPr lang="zh-TW" sz="1800">
                          <a:solidFill>
                            <a:schemeClr val="dk1"/>
                          </a:solidFill>
                        </a:rPr>
                      </a:b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專精內容者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內容理解的前置工作：校勘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文獻學知識：版本、目錄、考證、輯佚、校勘。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校勘：一日存真，二日校異，三日訂訛。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 sz="2400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電腦能幫忙的事：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</a:rPr>
              <a:t>校異、訂訛：保留各種版本之差異，供人工比對、挑選。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存真：保留所有原書圖片，同時呈現。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</a:rPr>
              <a:t>輯佚：DNA Sequencing , 自動拼圖。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考證：找出資料之出處。</a:t>
            </a:r>
            <a:r>
              <a:rPr lang="zh-TW" sz="2400">
                <a:solidFill>
                  <a:srgbClr val="FF0000"/>
                </a:solidFill>
              </a:rPr>
              <a:t>引用。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Trebuchet MS"/>
                <a:ea typeface="Trebuchet MS"/>
                <a:cs typeface="Trebuchet MS"/>
                <a:sym typeface="Trebuchet MS"/>
              </a:rPr>
              <a:t>曾參與之計劃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1991 開始參與佛典數位化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1996 佛光大辭典光碟版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1999 印順法師佛學著作集 </a:t>
            </a:r>
            <a:r>
              <a:rPr lang="zh-TW" u="sng">
                <a:solidFill>
                  <a:schemeClr val="hlink"/>
                </a:solidFill>
                <a:hlinkClick r:id="rId4"/>
              </a:rPr>
              <a:t>www.yinshun.org.tw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2006 巴利大藏經線上搜尋 </a:t>
            </a:r>
            <a:r>
              <a:rPr lang="zh-TW" u="sng">
                <a:solidFill>
                  <a:schemeClr val="hlink"/>
                </a:solidFill>
                <a:hlinkClick r:id="rId5"/>
              </a:rPr>
              <a:t>www.tipitaka.org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2010 開放康熙字典 </a:t>
            </a:r>
            <a:r>
              <a:rPr lang="zh-TW" u="sng">
                <a:solidFill>
                  <a:schemeClr val="hlink"/>
                </a:solidFill>
                <a:hlinkClick r:id="rId6"/>
              </a:rPr>
              <a:t>kangxi.adcs.org.tw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2013 藏文大藏經計劃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視覺化古籍校勘平台功能概括</a:t>
            </a:r>
            <a:endParaRPr/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一）校對：輸入文字與原書圖檔比對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二）句讀、分段標記。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三）</a:t>
            </a:r>
            <a:r>
              <a:rPr lang="zh-TW"/>
              <a:t>對勘</a:t>
            </a:r>
            <a:r>
              <a:rPr lang="zh-TW">
                <a:solidFill>
                  <a:schemeClr val="dk1"/>
                </a:solidFill>
              </a:rPr>
              <a:t>：對照其他版本的圖檔及文字。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/>
              <a:t>四）</a:t>
            </a:r>
            <a:r>
              <a:rPr lang="zh-TW">
                <a:solidFill>
                  <a:srgbClr val="FF0000"/>
                </a:solidFill>
              </a:rPr>
              <a:t>引文溯源</a:t>
            </a:r>
            <a:r>
              <a:rPr lang="zh-TW"/>
              <a:t>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五）產生集注。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古書引用的種類及建立方法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271025" y="1063375"/>
            <a:ext cx="8743500" cy="38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明引：標明出處。</a:t>
            </a:r>
            <a:r>
              <a:rPr lang="zh-TW" sz="2200">
                <a:solidFill>
                  <a:schemeClr val="dk1"/>
                </a:solidFill>
              </a:rPr>
              <a:t>《左傳．莊九年》：公喪戎路，傳乘而歸。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暗引：出處不明。</a:t>
            </a:r>
            <a:r>
              <a:rPr lang="zh-TW" sz="2200"/>
              <a:t>古德曰、先賢曰、經曰。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檃括：將前人詩句加以裁剪，或增字、減字、或改字。</a:t>
            </a:r>
            <a:r>
              <a:rPr lang="zh-TW" sz="2200">
                <a:solidFill>
                  <a:schemeClr val="dk1"/>
                </a:solidFill>
              </a:rPr>
              <a:t>蘇軾《哨遍．檃括＜歸去來辭＞》</a:t>
            </a:r>
            <a:br>
              <a:rPr lang="zh-TW" sz="22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引用網路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965800" y="1114850"/>
            <a:ext cx="528000" cy="48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易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852000" y="1063375"/>
            <a:ext cx="528000" cy="48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詩經</a:t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210600" y="1136688"/>
            <a:ext cx="528000" cy="48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尚書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831625" y="2125000"/>
            <a:ext cx="528000" cy="48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左傳</a:t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7550" y="4211050"/>
            <a:ext cx="897900" cy="11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5" name="Google Shape;65;p13"/>
          <p:cNvSpPr txBox="1"/>
          <p:nvPr/>
        </p:nvSpPr>
        <p:spPr>
          <a:xfrm>
            <a:off x="213300" y="4300925"/>
            <a:ext cx="243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1529700" y="4337075"/>
            <a:ext cx="243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44500" y="4211050"/>
            <a:ext cx="897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A引用B</a:t>
            </a:r>
            <a:endParaRPr/>
          </a:p>
        </p:txBody>
      </p:sp>
      <p:cxnSp>
        <p:nvCxnSpPr>
          <p:cNvPr id="68" name="Google Shape;68;p13"/>
          <p:cNvCxnSpPr>
            <a:stCxn id="63" idx="0"/>
            <a:endCxn id="62" idx="4"/>
          </p:cNvCxnSpPr>
          <p:nvPr/>
        </p:nvCxnSpPr>
        <p:spPr>
          <a:xfrm flipH="1" rot="10800000">
            <a:off x="3095625" y="1621600"/>
            <a:ext cx="378900" cy="50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9" name="Google Shape;69;p13"/>
          <p:cNvSpPr/>
          <p:nvPr/>
        </p:nvSpPr>
        <p:spPr>
          <a:xfrm>
            <a:off x="1638475" y="2364925"/>
            <a:ext cx="838200" cy="9249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春秋經傳集解</a:t>
            </a:r>
            <a:endParaRPr/>
          </a:p>
        </p:txBody>
      </p:sp>
      <p:cxnSp>
        <p:nvCxnSpPr>
          <p:cNvPr id="70" name="Google Shape;70;p13"/>
          <p:cNvCxnSpPr>
            <a:stCxn id="71" idx="0"/>
            <a:endCxn id="63" idx="4"/>
          </p:cNvCxnSpPr>
          <p:nvPr/>
        </p:nvCxnSpPr>
        <p:spPr>
          <a:xfrm flipH="1" rot="10800000">
            <a:off x="2908787" y="2609750"/>
            <a:ext cx="186900" cy="77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" name="Google Shape;72;p13"/>
          <p:cNvCxnSpPr>
            <a:stCxn id="69" idx="0"/>
            <a:endCxn id="60" idx="5"/>
          </p:cNvCxnSpPr>
          <p:nvPr/>
        </p:nvCxnSpPr>
        <p:spPr>
          <a:xfrm rot="10800000">
            <a:off x="1416475" y="1528525"/>
            <a:ext cx="641100" cy="83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3" name="Google Shape;73;p13"/>
          <p:cNvSpPr txBox="1"/>
          <p:nvPr/>
        </p:nvSpPr>
        <p:spPr>
          <a:xfrm>
            <a:off x="457200" y="4668300"/>
            <a:ext cx="1710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A全書引用B</a:t>
            </a:r>
            <a:endParaRPr/>
          </a:p>
        </p:txBody>
      </p:sp>
      <p:cxnSp>
        <p:nvCxnSpPr>
          <p:cNvPr id="74" name="Google Shape;74;p13"/>
          <p:cNvCxnSpPr/>
          <p:nvPr/>
        </p:nvCxnSpPr>
        <p:spPr>
          <a:xfrm>
            <a:off x="587550" y="4679363"/>
            <a:ext cx="897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5" name="Google Shape;75;p13"/>
          <p:cNvCxnSpPr>
            <a:stCxn id="69" idx="7"/>
            <a:endCxn id="61" idx="4"/>
          </p:cNvCxnSpPr>
          <p:nvPr/>
        </p:nvCxnSpPr>
        <p:spPr>
          <a:xfrm rot="10800000">
            <a:off x="2116023" y="1548173"/>
            <a:ext cx="237900" cy="95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6" name="Google Shape;76;p13"/>
          <p:cNvCxnSpPr>
            <a:stCxn id="69" idx="7"/>
            <a:endCxn id="62" idx="3"/>
          </p:cNvCxnSpPr>
          <p:nvPr/>
        </p:nvCxnSpPr>
        <p:spPr>
          <a:xfrm flipH="1" rot="10800000">
            <a:off x="2353923" y="1550573"/>
            <a:ext cx="933900" cy="9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1" name="Google Shape;71;p13"/>
          <p:cNvSpPr/>
          <p:nvPr/>
        </p:nvSpPr>
        <p:spPr>
          <a:xfrm>
            <a:off x="2489688" y="3387050"/>
            <a:ext cx="838200" cy="9249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左傳</a:t>
            </a:r>
            <a:br>
              <a:rPr lang="zh-TW"/>
            </a:br>
            <a:r>
              <a:rPr lang="zh-TW"/>
              <a:t>正義</a:t>
            </a:r>
            <a:endParaRPr/>
          </a:p>
        </p:txBody>
      </p:sp>
      <p:cxnSp>
        <p:nvCxnSpPr>
          <p:cNvPr id="77" name="Google Shape;77;p13"/>
          <p:cNvCxnSpPr>
            <a:stCxn id="69" idx="6"/>
            <a:endCxn id="63" idx="3"/>
          </p:cNvCxnSpPr>
          <p:nvPr/>
        </p:nvCxnSpPr>
        <p:spPr>
          <a:xfrm flipH="1" rot="10800000">
            <a:off x="2476675" y="2538775"/>
            <a:ext cx="432300" cy="28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8" name="Google Shape;78;p13"/>
          <p:cNvCxnSpPr>
            <a:stCxn id="71" idx="1"/>
            <a:endCxn id="69" idx="5"/>
          </p:cNvCxnSpPr>
          <p:nvPr/>
        </p:nvCxnSpPr>
        <p:spPr>
          <a:xfrm rot="10800000">
            <a:off x="2353839" y="3154398"/>
            <a:ext cx="258600" cy="36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9" name="Google Shape;79;p13"/>
          <p:cNvSpPr txBox="1"/>
          <p:nvPr/>
        </p:nvSpPr>
        <p:spPr>
          <a:xfrm>
            <a:off x="4080200" y="1330425"/>
            <a:ext cx="4878600" cy="3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一）引用所構成非循環(acyclic)網路，即從任何一個節點出發，不可能回到自身。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二）違反以上原則，可能是後期夾入之文字。</a:t>
            </a:r>
            <a:endParaRPr sz="2400"/>
          </a:p>
        </p:txBody>
      </p:sp>
      <p:cxnSp>
        <p:nvCxnSpPr>
          <p:cNvPr id="80" name="Google Shape;80;p13"/>
          <p:cNvCxnSpPr>
            <a:stCxn id="71" idx="6"/>
            <a:endCxn id="62" idx="5"/>
          </p:cNvCxnSpPr>
          <p:nvPr/>
        </p:nvCxnSpPr>
        <p:spPr>
          <a:xfrm flipH="1" rot="10800000">
            <a:off x="3327887" y="1550600"/>
            <a:ext cx="333300" cy="229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建立引用的方法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「全文檢索」可檢出明引、暗引之出處。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檃括則必須先以「近似檢索」找出可能出處，再由內容專家確認。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被引用之重要性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Google PageRank：由某一網頁被其他網頁連結的次數，決定該網頁之重要性。</a:t>
            </a:r>
            <a:br>
              <a:rPr lang="zh-TW"/>
            </a:br>
            <a:r>
              <a:rPr lang="zh-TW" sz="2400" u="sng">
                <a:solidFill>
                  <a:schemeClr val="hlink"/>
                </a:solidFill>
                <a:hlinkClick r:id="rId4"/>
              </a:rPr>
              <a:t>http://ilpubs.stanford.edu:8090/422/1/1999-66.pdf</a:t>
            </a:r>
            <a:br>
              <a:rPr lang="zh-TW" sz="2400">
                <a:solidFill>
                  <a:schemeClr val="dk1"/>
                </a:solidFill>
              </a:rPr>
            </a:br>
            <a:r>
              <a:rPr lang="zh-TW" sz="2400" u="sng">
                <a:solidFill>
                  <a:schemeClr val="hlink"/>
                </a:solidFill>
                <a:hlinkClick r:id="rId5"/>
              </a:rPr>
              <a:t>http://infolab.stanford.edu/~backrub/google.html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經由古書的被引用情況，例如：被那些書引用、跨越的時代、數量等，作為</a:t>
            </a:r>
            <a:r>
              <a:rPr lang="zh-TW">
                <a:solidFill>
                  <a:schemeClr val="dk1"/>
                </a:solidFill>
              </a:rPr>
              <a:t>評量</a:t>
            </a:r>
            <a:r>
              <a:rPr lang="zh-TW" u="sng"/>
              <a:t>重要性</a:t>
            </a:r>
            <a:r>
              <a:rPr lang="zh-TW"/>
              <a:t>的</a:t>
            </a:r>
            <a:r>
              <a:rPr lang="zh-TW">
                <a:solidFill>
                  <a:schemeClr val="dk1"/>
                </a:solidFill>
              </a:rPr>
              <a:t>工具</a:t>
            </a:r>
            <a:r>
              <a:rPr lang="zh-TW"/>
              <a:t>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rebuchet MS"/>
                <a:ea typeface="Trebuchet MS"/>
                <a:cs typeface="Trebuchet MS"/>
                <a:sym typeface="Trebuchet MS"/>
              </a:rPr>
              <a:t>引用與被引用</a:t>
            </a:r>
            <a:endParaRPr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8" name="Google Shape;98;p16"/>
          <p:cNvCxnSpPr/>
          <p:nvPr/>
        </p:nvCxnSpPr>
        <p:spPr>
          <a:xfrm>
            <a:off x="1263700" y="4267763"/>
            <a:ext cx="6817500" cy="2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9" name="Google Shape;99;p16"/>
          <p:cNvCxnSpPr/>
          <p:nvPr/>
        </p:nvCxnSpPr>
        <p:spPr>
          <a:xfrm flipH="1" rot="10800000">
            <a:off x="1263700" y="1452875"/>
            <a:ext cx="3000" cy="281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0" name="Google Shape;100;p16"/>
          <p:cNvSpPr txBox="1"/>
          <p:nvPr/>
        </p:nvSpPr>
        <p:spPr>
          <a:xfrm>
            <a:off x="6730700" y="4418625"/>
            <a:ext cx="1405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引用次數</a:t>
            </a:r>
            <a:endParaRPr sz="1800"/>
          </a:p>
        </p:txBody>
      </p:sp>
      <p:sp>
        <p:nvSpPr>
          <p:cNvPr id="101" name="Google Shape;101;p16"/>
          <p:cNvSpPr txBox="1"/>
          <p:nvPr/>
        </p:nvSpPr>
        <p:spPr>
          <a:xfrm>
            <a:off x="166000" y="1910200"/>
            <a:ext cx="1405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6"/>
          <p:cNvSpPr txBox="1"/>
          <p:nvPr/>
        </p:nvSpPr>
        <p:spPr>
          <a:xfrm>
            <a:off x="0" y="1558550"/>
            <a:ext cx="135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被引用次數</a:t>
            </a:r>
            <a:endParaRPr sz="1800"/>
          </a:p>
        </p:txBody>
      </p:sp>
      <p:sp>
        <p:nvSpPr>
          <p:cNvPr id="103" name="Google Shape;103;p16"/>
          <p:cNvSpPr/>
          <p:nvPr/>
        </p:nvSpPr>
        <p:spPr>
          <a:xfrm>
            <a:off x="3723600" y="2262450"/>
            <a:ext cx="1567200" cy="92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說文解字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1293700" y="1452875"/>
            <a:ext cx="980400" cy="809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易經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6569000" y="3346775"/>
            <a:ext cx="1567200" cy="92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康熙字典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017000" y="3458075"/>
            <a:ext cx="980400" cy="809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意林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1263700" y="3346775"/>
            <a:ext cx="1567200" cy="92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溪蠻叢笑</a:t>
            </a:r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 flipH="1">
            <a:off x="5196525" y="2331250"/>
            <a:ext cx="353400" cy="15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6"/>
          <p:cNvCxnSpPr/>
          <p:nvPr/>
        </p:nvCxnSpPr>
        <p:spPr>
          <a:xfrm rot="10800000">
            <a:off x="6664550" y="1134025"/>
            <a:ext cx="4173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6"/>
          <p:cNvSpPr txBox="1"/>
          <p:nvPr/>
        </p:nvSpPr>
        <p:spPr>
          <a:xfrm>
            <a:off x="6569000" y="803875"/>
            <a:ext cx="7659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引用</a:t>
            </a:r>
            <a:endParaRPr/>
          </a:p>
        </p:txBody>
      </p:sp>
      <p:cxnSp>
        <p:nvCxnSpPr>
          <p:cNvPr id="111" name="Google Shape;111;p16"/>
          <p:cNvCxnSpPr/>
          <p:nvPr/>
        </p:nvCxnSpPr>
        <p:spPr>
          <a:xfrm rot="10800000">
            <a:off x="5296725" y="2672400"/>
            <a:ext cx="406500" cy="3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/>
          <p:nvPr/>
        </p:nvCxnSpPr>
        <p:spPr>
          <a:xfrm rot="10800000">
            <a:off x="5190675" y="2898350"/>
            <a:ext cx="365100" cy="25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6"/>
          <p:cNvCxnSpPr/>
          <p:nvPr/>
        </p:nvCxnSpPr>
        <p:spPr>
          <a:xfrm rot="10800000">
            <a:off x="3876625" y="3346600"/>
            <a:ext cx="318300" cy="22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6"/>
          <p:cNvCxnSpPr/>
          <p:nvPr/>
        </p:nvCxnSpPr>
        <p:spPr>
          <a:xfrm rot="10800000">
            <a:off x="3723600" y="3715700"/>
            <a:ext cx="353400" cy="1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6"/>
          <p:cNvCxnSpPr/>
          <p:nvPr/>
        </p:nvCxnSpPr>
        <p:spPr>
          <a:xfrm rot="10800000">
            <a:off x="3599825" y="2163137"/>
            <a:ext cx="341700" cy="22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6"/>
          <p:cNvCxnSpPr/>
          <p:nvPr/>
        </p:nvCxnSpPr>
        <p:spPr>
          <a:xfrm rot="10800000">
            <a:off x="3387750" y="2326087"/>
            <a:ext cx="341700" cy="22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6"/>
          <p:cNvCxnSpPr/>
          <p:nvPr/>
        </p:nvCxnSpPr>
        <p:spPr>
          <a:xfrm rot="10800000">
            <a:off x="3322950" y="2663012"/>
            <a:ext cx="406500" cy="11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6"/>
          <p:cNvCxnSpPr/>
          <p:nvPr/>
        </p:nvCxnSpPr>
        <p:spPr>
          <a:xfrm rot="10800000">
            <a:off x="3864925" y="2024350"/>
            <a:ext cx="341700" cy="22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6"/>
          <p:cNvCxnSpPr/>
          <p:nvPr/>
        </p:nvCxnSpPr>
        <p:spPr>
          <a:xfrm flipH="1">
            <a:off x="3387750" y="2898450"/>
            <a:ext cx="371100" cy="3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6"/>
          <p:cNvCxnSpPr/>
          <p:nvPr/>
        </p:nvCxnSpPr>
        <p:spPr>
          <a:xfrm flipH="1">
            <a:off x="4997400" y="2201250"/>
            <a:ext cx="353400" cy="15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6"/>
          <p:cNvCxnSpPr/>
          <p:nvPr/>
        </p:nvCxnSpPr>
        <p:spPr>
          <a:xfrm rot="10800000">
            <a:off x="4997400" y="3074925"/>
            <a:ext cx="400500" cy="30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6"/>
          <p:cNvCxnSpPr/>
          <p:nvPr/>
        </p:nvCxnSpPr>
        <p:spPr>
          <a:xfrm flipH="1">
            <a:off x="2248900" y="1513513"/>
            <a:ext cx="377100" cy="19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2274025" y="1767525"/>
            <a:ext cx="353700" cy="1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6"/>
          <p:cNvCxnSpPr/>
          <p:nvPr/>
        </p:nvCxnSpPr>
        <p:spPr>
          <a:xfrm rot="10800000">
            <a:off x="2171625" y="2002750"/>
            <a:ext cx="314700" cy="11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6"/>
          <p:cNvCxnSpPr/>
          <p:nvPr/>
        </p:nvCxnSpPr>
        <p:spPr>
          <a:xfrm rot="10800000">
            <a:off x="2065225" y="2163450"/>
            <a:ext cx="279600" cy="22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6"/>
          <p:cNvCxnSpPr/>
          <p:nvPr/>
        </p:nvCxnSpPr>
        <p:spPr>
          <a:xfrm rot="10800000">
            <a:off x="1907375" y="2262375"/>
            <a:ext cx="119400" cy="33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6"/>
          <p:cNvCxnSpPr/>
          <p:nvPr/>
        </p:nvCxnSpPr>
        <p:spPr>
          <a:xfrm flipH="1">
            <a:off x="2140425" y="1354800"/>
            <a:ext cx="377100" cy="19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6"/>
          <p:cNvCxnSpPr/>
          <p:nvPr/>
        </p:nvCxnSpPr>
        <p:spPr>
          <a:xfrm rot="10800000">
            <a:off x="6398550" y="3373000"/>
            <a:ext cx="285000" cy="17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6"/>
          <p:cNvCxnSpPr/>
          <p:nvPr/>
        </p:nvCxnSpPr>
        <p:spPr>
          <a:xfrm rot="10800000">
            <a:off x="6569000" y="3287600"/>
            <a:ext cx="285000" cy="17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6"/>
          <p:cNvCxnSpPr/>
          <p:nvPr/>
        </p:nvCxnSpPr>
        <p:spPr>
          <a:xfrm rot="10800000">
            <a:off x="6730700" y="3204825"/>
            <a:ext cx="285000" cy="17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6"/>
          <p:cNvCxnSpPr/>
          <p:nvPr/>
        </p:nvCxnSpPr>
        <p:spPr>
          <a:xfrm rot="10800000">
            <a:off x="6931025" y="3139875"/>
            <a:ext cx="285000" cy="17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6"/>
          <p:cNvCxnSpPr/>
          <p:nvPr/>
        </p:nvCxnSpPr>
        <p:spPr>
          <a:xfrm rot="10800000">
            <a:off x="6327838" y="3593888"/>
            <a:ext cx="283500" cy="4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6"/>
          <p:cNvCxnSpPr/>
          <p:nvPr/>
        </p:nvCxnSpPr>
        <p:spPr>
          <a:xfrm rot="10800000">
            <a:off x="6268687" y="3758887"/>
            <a:ext cx="300300" cy="4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6"/>
          <p:cNvCxnSpPr/>
          <p:nvPr/>
        </p:nvCxnSpPr>
        <p:spPr>
          <a:xfrm rot="10800000">
            <a:off x="6233587" y="3959200"/>
            <a:ext cx="335400" cy="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6"/>
          <p:cNvCxnSpPr/>
          <p:nvPr/>
        </p:nvCxnSpPr>
        <p:spPr>
          <a:xfrm rot="10800000">
            <a:off x="3663600" y="3991725"/>
            <a:ext cx="353400" cy="1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6"/>
          <p:cNvCxnSpPr/>
          <p:nvPr/>
        </p:nvCxnSpPr>
        <p:spPr>
          <a:xfrm flipH="1">
            <a:off x="1967725" y="1308175"/>
            <a:ext cx="377100" cy="19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6"/>
          <p:cNvCxnSpPr/>
          <p:nvPr/>
        </p:nvCxnSpPr>
        <p:spPr>
          <a:xfrm rot="10800000">
            <a:off x="2016475" y="2262375"/>
            <a:ext cx="279600" cy="22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6"/>
          <p:cNvCxnSpPr/>
          <p:nvPr/>
        </p:nvCxnSpPr>
        <p:spPr>
          <a:xfrm rot="10800000">
            <a:off x="2171625" y="2132563"/>
            <a:ext cx="314700" cy="11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6"/>
          <p:cNvCxnSpPr/>
          <p:nvPr/>
        </p:nvCxnSpPr>
        <p:spPr>
          <a:xfrm rot="10800000">
            <a:off x="2248900" y="1924400"/>
            <a:ext cx="326700" cy="6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6"/>
          <p:cNvSpPr/>
          <p:nvPr/>
        </p:nvSpPr>
        <p:spPr>
          <a:xfrm>
            <a:off x="7067000" y="978175"/>
            <a:ext cx="341700" cy="330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6611350" y="1793888"/>
            <a:ext cx="341700" cy="330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16"/>
          <p:cNvCxnSpPr/>
          <p:nvPr/>
        </p:nvCxnSpPr>
        <p:spPr>
          <a:xfrm rot="10800000">
            <a:off x="6931025" y="1952313"/>
            <a:ext cx="4173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16"/>
          <p:cNvSpPr txBox="1"/>
          <p:nvPr/>
        </p:nvSpPr>
        <p:spPr>
          <a:xfrm>
            <a:off x="6931025" y="1646175"/>
            <a:ext cx="7659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被引用</a:t>
            </a:r>
            <a:endParaRPr/>
          </a:p>
        </p:txBody>
      </p:sp>
      <p:cxnSp>
        <p:nvCxnSpPr>
          <p:cNvPr id="144" name="Google Shape;144;p16"/>
          <p:cNvCxnSpPr/>
          <p:nvPr/>
        </p:nvCxnSpPr>
        <p:spPr>
          <a:xfrm rot="10800000">
            <a:off x="7105400" y="3063675"/>
            <a:ext cx="264900" cy="24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6"/>
          <p:cNvCxnSpPr/>
          <p:nvPr/>
        </p:nvCxnSpPr>
        <p:spPr>
          <a:xfrm rot="10800000">
            <a:off x="7329350" y="3040275"/>
            <a:ext cx="228600" cy="30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6"/>
          <p:cNvCxnSpPr/>
          <p:nvPr/>
        </p:nvCxnSpPr>
        <p:spPr>
          <a:xfrm rot="10800000">
            <a:off x="6373337" y="4113475"/>
            <a:ext cx="335400" cy="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