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931D391-66AA-4A93-8AF6-3F2A1D39F2D2}">
  <a:tblStyle styleId="{1931D391-66AA-4A93-8AF6-3F2A1D39F2D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c678ab22a8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c678ab22a8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c678ab22a8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c678ab22a8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c678ab22a8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c678ab22a8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c678ab22a8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c678ab22a8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c678ab22a8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c678ab22a8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c678ab22a8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c678ab22a8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shutonggui.cn/dhammhall" TargetMode="External"/><Relationship Id="rId4" Type="http://schemas.openxmlformats.org/officeDocument/2006/relationships/hyperlink" Target="https://nissaya.cn/dhammhall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以行動載具探索複雜知識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153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中華開放古籍協會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善那 Sukhanika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2024.3.27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界定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79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2700">
                <a:solidFill>
                  <a:schemeClr val="lt1"/>
                </a:solidFill>
                <a:highlight>
                  <a:schemeClr val="accent6"/>
                </a:highlight>
              </a:rPr>
              <a:t>行動載具</a:t>
            </a:r>
            <a:r>
              <a:rPr lang="zh-TW" sz="2700"/>
              <a:t>  </a:t>
            </a:r>
            <a:r>
              <a:rPr lang="zh-TW" sz="2700"/>
              <a:t>手機/平版/筆電  能顯示網頁的可攜式設備。</a:t>
            </a:r>
            <a:endParaRPr sz="2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TW" sz="2700">
                <a:solidFill>
                  <a:schemeClr val="lt1"/>
                </a:solidFill>
                <a:highlight>
                  <a:schemeClr val="accent6"/>
                </a:highlight>
              </a:rPr>
              <a:t>探索</a:t>
            </a:r>
            <a:r>
              <a:rPr lang="zh-TW" sz="2700"/>
              <a:t>  讓讀者自由選擇學習路徑， 一個從</a:t>
            </a:r>
            <a:r>
              <a:rPr lang="zh-TW" sz="2700" u="sng"/>
              <a:t>入門到精通</a:t>
            </a:r>
            <a:r>
              <a:rPr lang="zh-TW" sz="2700"/>
              <a:t>的學習方式。</a:t>
            </a:r>
            <a:endParaRPr sz="2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zh-TW" sz="2700">
                <a:solidFill>
                  <a:schemeClr val="lt1"/>
                </a:solidFill>
                <a:highlight>
                  <a:schemeClr val="accent6"/>
                </a:highlight>
              </a:rPr>
              <a:t>複雜知識</a:t>
            </a:r>
            <a:r>
              <a:rPr lang="zh-TW" sz="2700"/>
              <a:t>  從基本概念或假設開始，由許多人構建的、長時間積累、體系龐大的知識。</a:t>
            </a:r>
            <a:endParaRPr sz="2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知識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/>
              <a:t>科學</a:t>
            </a:r>
            <a:r>
              <a:rPr lang="zh-TW" sz="2500"/>
              <a:t>：數理化、醫學、生物、地理、工程。提高生產力。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人文：諸子百家、歷史、語言學、文獻學。意識型態。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佛學知識：語種（文明區）時間跨度大、傳世文獻多。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佛學知識是為了解決人生問題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500"/>
              <a:t>人為物役（貪）、情緒管理（瞋）、低水平認知（痴）</a:t>
            </a:r>
            <a:endParaRPr sz="2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紙書(仿紙書) vs 行動載具原生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74" name="Google Shape;74;p16"/>
          <p:cNvGraphicFramePr/>
          <p:nvPr/>
        </p:nvGraphicFramePr>
        <p:xfrm>
          <a:off x="311700" y="1076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{1931D391-66AA-4A93-8AF6-3F2A1D39F2D2}</a:tableStyleId>
              </a:tblPr>
              <a:tblGrid>
                <a:gridCol w="859000"/>
                <a:gridCol w="4535650"/>
                <a:gridCol w="3125950"/>
              </a:tblGrid>
              <a:tr h="563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2400">
                          <a:solidFill>
                            <a:schemeClr val="dk1"/>
                          </a:solidFill>
                        </a:rPr>
                        <a:t>載體</a:t>
                      </a:r>
                      <a:endParaRPr sz="2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2400">
                          <a:solidFill>
                            <a:schemeClr val="dk1"/>
                          </a:solidFill>
                        </a:rPr>
                        <a:t>紙書 (過渡產品PDF,Doc</a:t>
                      </a:r>
                      <a:r>
                        <a:rPr lang="zh-TW" sz="2400">
                          <a:solidFill>
                            <a:schemeClr val="dk1"/>
                          </a:solidFill>
                        </a:rPr>
                        <a:t>,HTML</a:t>
                      </a:r>
                      <a:r>
                        <a:rPr lang="zh-TW" sz="2400">
                          <a:solidFill>
                            <a:schemeClr val="dk1"/>
                          </a:solidFill>
                        </a:rPr>
                        <a:t>)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2400">
                          <a:solidFill>
                            <a:schemeClr val="dk1"/>
                          </a:solidFill>
                        </a:rPr>
                        <a:t>行動載具</a:t>
                      </a:r>
                      <a:endParaRPr sz="20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66666"/>
                    </a:solidFill>
                  </a:tcPr>
                </a:tc>
              </a:tr>
              <a:tr h="563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2400">
                          <a:solidFill>
                            <a:schemeClr val="lt2"/>
                          </a:solidFill>
                        </a:rPr>
                        <a:t>場景</a:t>
                      </a:r>
                      <a:endParaRPr sz="2000"/>
                    </a:p>
                  </a:txBody>
                  <a:tcPr marT="91425" marB="91425" marR="91425" marL="91425">
                    <a:lnT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2400">
                          <a:solidFill>
                            <a:schemeClr val="lt2"/>
                          </a:solidFill>
                        </a:rPr>
                        <a:t>圖書館、</a:t>
                      </a:r>
                      <a:r>
                        <a:rPr lang="zh-TW" sz="2400">
                          <a:solidFill>
                            <a:schemeClr val="lt2"/>
                          </a:solidFill>
                        </a:rPr>
                        <a:t>書房</a:t>
                      </a:r>
                      <a:endParaRPr sz="2000"/>
                    </a:p>
                  </a:txBody>
                  <a:tcPr marT="91425" marB="91425" marR="91425" marL="91425">
                    <a:lnT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2400">
                          <a:solidFill>
                            <a:schemeClr val="lt2"/>
                          </a:solidFill>
                        </a:rPr>
                        <a:t>隨時隨地 </a:t>
                      </a:r>
                      <a:endParaRPr sz="2000"/>
                    </a:p>
                  </a:txBody>
                  <a:tcPr marT="91425" marB="91425" marR="91425" marL="91425">
                    <a:lnT cap="flat" cmpd="sng" w="9525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563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2400">
                          <a:solidFill>
                            <a:schemeClr val="lt2"/>
                          </a:solidFill>
                        </a:rPr>
                        <a:t>容量</a:t>
                      </a:r>
                      <a:endParaRPr sz="2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2400">
                          <a:solidFill>
                            <a:schemeClr val="lt2"/>
                          </a:solidFill>
                        </a:rPr>
                        <a:t>有限</a:t>
                      </a:r>
                      <a:endParaRPr sz="2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2400">
                          <a:solidFill>
                            <a:schemeClr val="lt2"/>
                          </a:solidFill>
                        </a:rPr>
                        <a:t>近乎無限</a:t>
                      </a:r>
                      <a:endParaRPr sz="2000"/>
                    </a:p>
                  </a:txBody>
                  <a:tcPr marT="91425" marB="91425" marR="91425" marL="91425"/>
                </a:tc>
              </a:tr>
              <a:tr h="563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2400">
                          <a:solidFill>
                            <a:schemeClr val="lt2"/>
                          </a:solidFill>
                        </a:rPr>
                        <a:t>視野</a:t>
                      </a:r>
                      <a:endParaRPr sz="2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2400">
                          <a:solidFill>
                            <a:schemeClr val="lt2"/>
                          </a:solidFill>
                        </a:rPr>
                        <a:t>寬闊</a:t>
                      </a:r>
                      <a:endParaRPr sz="2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2400">
                          <a:solidFill>
                            <a:schemeClr val="lt2"/>
                          </a:solidFill>
                        </a:rPr>
                        <a:t>狹窄 </a:t>
                      </a:r>
                      <a:endParaRPr b="1" sz="2000"/>
                    </a:p>
                  </a:txBody>
                  <a:tcPr marT="91425" marB="91425" marR="91425" marL="91425"/>
                </a:tc>
              </a:tr>
              <a:tr h="563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2400">
                          <a:solidFill>
                            <a:schemeClr val="lt2"/>
                          </a:solidFill>
                        </a:rPr>
                        <a:t>動線</a:t>
                      </a:r>
                      <a:endParaRPr sz="2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2400">
                          <a:solidFill>
                            <a:schemeClr val="lt2"/>
                          </a:solidFill>
                        </a:rPr>
                        <a:t>連續、翻查</a:t>
                      </a:r>
                      <a:endParaRPr sz="20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2400">
                          <a:solidFill>
                            <a:schemeClr val="lt2"/>
                          </a:solidFill>
                        </a:rPr>
                        <a:t>跳躍 PDF  </a:t>
                      </a:r>
                      <a:r>
                        <a:rPr lang="zh-TW" sz="2400">
                          <a:solidFill>
                            <a:schemeClr val="accent6"/>
                          </a:solidFill>
                        </a:rPr>
                        <a:t>嵌入套疊</a:t>
                      </a:r>
                      <a:endParaRPr sz="2000">
                        <a:solidFill>
                          <a:schemeClr val="accent6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63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2400">
                          <a:solidFill>
                            <a:schemeClr val="lt2"/>
                          </a:solidFill>
                        </a:rPr>
                        <a:t>版型</a:t>
                      </a:r>
                      <a:endParaRPr sz="1800">
                        <a:solidFill>
                          <a:schemeClr val="l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2400">
                          <a:solidFill>
                            <a:schemeClr val="lt2"/>
                          </a:solidFill>
                        </a:rPr>
                        <a:t>死版</a:t>
                      </a:r>
                      <a:r>
                        <a:rPr lang="zh-TW" sz="2400">
                          <a:solidFill>
                            <a:schemeClr val="lt2"/>
                          </a:solidFill>
                        </a:rPr>
                        <a:t>(pdf), 縮放重排(Doc,HTML) </a:t>
                      </a:r>
                      <a:endParaRPr sz="1800">
                        <a:solidFill>
                          <a:schemeClr val="l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zh-TW" sz="2400">
                          <a:solidFill>
                            <a:schemeClr val="accent6"/>
                          </a:solidFill>
                        </a:rPr>
                        <a:t>用戶主動</a:t>
                      </a:r>
                      <a:r>
                        <a:rPr lang="zh-TW" sz="2400">
                          <a:solidFill>
                            <a:schemeClr val="accent6"/>
                          </a:solidFill>
                        </a:rPr>
                        <a:t>生成路徑</a:t>
                      </a:r>
                      <a:endParaRPr sz="1800">
                        <a:solidFill>
                          <a:schemeClr val="accent6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探索介面設計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AutoNum type="arabicParenR"/>
            </a:pPr>
            <a:r>
              <a:rPr lang="zh-TW" sz="2600"/>
              <a:t>突破</a:t>
            </a:r>
            <a:r>
              <a:rPr lang="zh-TW" sz="2600"/>
              <a:t>「入門」與「專精」的兩難。</a:t>
            </a:r>
            <a:endParaRPr sz="2600"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AutoNum type="alphaLcParenR"/>
            </a:pPr>
            <a:r>
              <a:rPr lang="zh-TW" sz="2600"/>
              <a:t>太多背景知識（入門書），篇幅太大，浪費時間。</a:t>
            </a:r>
            <a:endParaRPr sz="2600"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AutoNum type="alphaLcParenR"/>
            </a:pPr>
            <a:r>
              <a:rPr lang="zh-TW" sz="2600"/>
              <a:t>不交待背景（專業書），受眾少，容易卡住。</a:t>
            </a:r>
            <a:endParaRPr sz="2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600"/>
          </a:p>
          <a:p>
            <a:pPr indent="-393700" lvl="0" marL="457200" rtl="0" algn="l">
              <a:spcBef>
                <a:spcPts val="1200"/>
              </a:spcBef>
              <a:spcAft>
                <a:spcPts val="0"/>
              </a:spcAft>
              <a:buSzPts val="2600"/>
              <a:buAutoNum type="arabicParenR"/>
            </a:pPr>
            <a:r>
              <a:rPr lang="zh-TW" sz="2600"/>
              <a:t>兼具「速讀」「精讀」以及「複習」的細化需求。</a:t>
            </a:r>
            <a:endParaRPr sz="2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演示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400"/>
              <a:t>達磨堂</a:t>
            </a:r>
            <a:endParaRPr sz="3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400" u="sng">
                <a:solidFill>
                  <a:schemeClr val="hlink"/>
                </a:solidFill>
                <a:hlinkClick r:id="rId3"/>
              </a:rPr>
              <a:t>https://shutonggui.cn/dhammhall</a:t>
            </a:r>
            <a:endParaRPr sz="3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400" u="sng">
                <a:solidFill>
                  <a:schemeClr val="hlink"/>
                </a:solidFill>
                <a:hlinkClick r:id="rId4"/>
              </a:rPr>
              <a:t>https://nissaya.cn/dhammhall</a:t>
            </a:r>
            <a:endParaRPr sz="3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建設工作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/>
              <a:t>書同軌：參考資料的標準化。如門牌號碼之於郵政系統。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400"/>
              <a:t>以中醫為例</a:t>
            </a:r>
            <a:endParaRPr sz="2400"/>
          </a:p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SzPts val="2400"/>
              <a:buAutoNum type="arabicParenR"/>
            </a:pPr>
            <a:r>
              <a:rPr lang="zh-TW" sz="2400"/>
              <a:t>領域專家+編輯助理+技術支持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arenR"/>
            </a:pPr>
            <a:r>
              <a:rPr lang="zh-TW" sz="2400"/>
              <a:t>元素編碼：人名、草藥、方劑、證候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arenR"/>
            </a:pPr>
            <a:r>
              <a:rPr lang="zh-TW" sz="2400"/>
              <a:t>書籍定址：</a:t>
            </a:r>
            <a:r>
              <a:rPr lang="zh-TW" sz="2400"/>
              <a:t>書號、段落號、句子號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arenR"/>
            </a:pPr>
            <a:r>
              <a:rPr lang="zh-TW" sz="2400"/>
              <a:t>內容標記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arenR"/>
            </a:pPr>
            <a:r>
              <a:rPr lang="zh-TW" sz="2400"/>
              <a:t>資料庫製作、上線、測試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