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3" r:id="rId1"/>
  </p:sldMasterIdLst>
  <p:notesMasterIdLst>
    <p:notesMasterId r:id="rId11"/>
  </p:notesMasterIdLst>
  <p:sldIdLst>
    <p:sldId id="256" r:id="rId2"/>
    <p:sldId id="273" r:id="rId3"/>
    <p:sldId id="274" r:id="rId4"/>
    <p:sldId id="275" r:id="rId5"/>
    <p:sldId id="276" r:id="rId6"/>
    <p:sldId id="286" r:id="rId7"/>
    <p:sldId id="277" r:id="rId8"/>
    <p:sldId id="278" r:id="rId9"/>
    <p:sldId id="280" r:id="rId1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44" y="-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38E6D2-6BCF-4951-9FB2-2CAB0B226FDD}" type="datetimeFigureOut">
              <a:rPr lang="zh-TW" altLang="en-US" smtClean="0"/>
              <a:t>2015/10/3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5A933D-4735-4862-9F8E-C4797B4AC1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2114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A933D-4735-4862-9F8E-C4797B4AC14B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20533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A933D-4735-4862-9F8E-C4797B4AC14B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5509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A933D-4735-4862-9F8E-C4797B4AC14B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55466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A933D-4735-4862-9F8E-C4797B4AC14B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91932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A933D-4735-4862-9F8E-C4797B4AC14B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41970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A933D-4735-4862-9F8E-C4797B4AC14B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66778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A933D-4735-4862-9F8E-C4797B4AC14B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29537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A933D-4735-4862-9F8E-C4797B4AC14B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1712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C8864-025D-4FB5-96E4-41D7D5BD0C75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466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C8864-025D-4FB5-96E4-41D7D5BD0C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6228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C8864-025D-4FB5-96E4-41D7D5BD0C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009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10682511" y="6459785"/>
            <a:ext cx="1312025" cy="365125"/>
          </a:xfrm>
        </p:spPr>
        <p:txBody>
          <a:bodyPr/>
          <a:lstStyle>
            <a:lvl1pPr>
              <a:defRPr sz="1800">
                <a:solidFill>
                  <a:schemeClr val="accent6"/>
                </a:solidFill>
              </a:defRPr>
            </a:lvl1pPr>
          </a:lstStyle>
          <a:p>
            <a:r>
              <a:rPr lang="en-US" altLang="zh-TW" dirty="0" smtClean="0"/>
              <a:t>-</a:t>
            </a:r>
            <a:fld id="{CE6C8864-025D-4FB5-96E4-41D7D5BD0C75}" type="slidenum">
              <a:rPr lang="zh-TW" altLang="en-US" smtClean="0"/>
              <a:pPr/>
              <a:t>‹#›</a:t>
            </a:fld>
            <a:r>
              <a:rPr lang="en-US" altLang="zh-TW" dirty="0" smtClean="0"/>
              <a:t>-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87859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10682511" y="6459785"/>
            <a:ext cx="1312025" cy="365125"/>
          </a:xfrm>
        </p:spPr>
        <p:txBody>
          <a:bodyPr/>
          <a:lstStyle>
            <a:lvl1pPr>
              <a:defRPr sz="1800">
                <a:solidFill>
                  <a:schemeClr val="accent6"/>
                </a:solidFill>
              </a:defRPr>
            </a:lvl1pPr>
          </a:lstStyle>
          <a:p>
            <a:r>
              <a:rPr lang="en-US" altLang="zh-TW" dirty="0" smtClean="0"/>
              <a:t>-</a:t>
            </a:r>
            <a:fld id="{CE6C8864-025D-4FB5-96E4-41D7D5BD0C75}" type="slidenum">
              <a:rPr lang="zh-TW" altLang="en-US" smtClean="0"/>
              <a:pPr/>
              <a:t>‹#›</a:t>
            </a:fld>
            <a:r>
              <a:rPr lang="en-US" altLang="zh-TW" dirty="0" smtClean="0"/>
              <a:t>-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501575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10682511" y="6459785"/>
            <a:ext cx="1312025" cy="365125"/>
          </a:xfrm>
        </p:spPr>
        <p:txBody>
          <a:bodyPr/>
          <a:lstStyle>
            <a:lvl1pPr>
              <a:defRPr sz="1800">
                <a:solidFill>
                  <a:schemeClr val="accent6"/>
                </a:solidFill>
              </a:defRPr>
            </a:lvl1pPr>
          </a:lstStyle>
          <a:p>
            <a:r>
              <a:rPr lang="en-US" altLang="zh-TW" dirty="0" smtClean="0"/>
              <a:t>-</a:t>
            </a:r>
            <a:fld id="{CE6C8864-025D-4FB5-96E4-41D7D5BD0C75}" type="slidenum">
              <a:rPr lang="zh-TW" altLang="en-US" smtClean="0"/>
              <a:pPr/>
              <a:t>‹#›</a:t>
            </a:fld>
            <a:r>
              <a:rPr lang="en-US" altLang="zh-TW" dirty="0" smtClean="0"/>
              <a:t>-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534878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11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10682511" y="6459785"/>
            <a:ext cx="1312025" cy="365125"/>
          </a:xfrm>
        </p:spPr>
        <p:txBody>
          <a:bodyPr/>
          <a:lstStyle>
            <a:lvl1pPr>
              <a:defRPr sz="1800">
                <a:solidFill>
                  <a:schemeClr val="accent6"/>
                </a:solidFill>
              </a:defRPr>
            </a:lvl1pPr>
          </a:lstStyle>
          <a:p>
            <a:r>
              <a:rPr lang="en-US" altLang="zh-TW" dirty="0" smtClean="0"/>
              <a:t>-</a:t>
            </a:r>
            <a:fld id="{CE6C8864-025D-4FB5-96E4-41D7D5BD0C75}" type="slidenum">
              <a:rPr lang="zh-TW" altLang="en-US" smtClean="0"/>
              <a:pPr/>
              <a:t>‹#›</a:t>
            </a:fld>
            <a:r>
              <a:rPr lang="en-US" altLang="zh-TW" dirty="0" smtClean="0"/>
              <a:t>-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727654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10682511" y="6459785"/>
            <a:ext cx="1312025" cy="365125"/>
          </a:xfrm>
        </p:spPr>
        <p:txBody>
          <a:bodyPr/>
          <a:lstStyle>
            <a:lvl1pPr>
              <a:defRPr sz="1800">
                <a:solidFill>
                  <a:schemeClr val="accent6"/>
                </a:solidFill>
              </a:defRPr>
            </a:lvl1pPr>
          </a:lstStyle>
          <a:p>
            <a:r>
              <a:rPr lang="en-US" altLang="zh-TW" dirty="0" smtClean="0"/>
              <a:t>-</a:t>
            </a:r>
            <a:fld id="{CE6C8864-025D-4FB5-96E4-41D7D5BD0C75}" type="slidenum">
              <a:rPr lang="zh-TW" altLang="en-US" smtClean="0"/>
              <a:pPr/>
              <a:t>‹#›</a:t>
            </a:fld>
            <a:r>
              <a:rPr lang="en-US" altLang="zh-TW" dirty="0" smtClean="0"/>
              <a:t>-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927700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C8864-025D-4FB5-96E4-41D7D5BD0C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2658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3418" y="78492"/>
            <a:ext cx="1312025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E6C8864-025D-4FB5-96E4-41D7D5BD0C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70127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C8864-025D-4FB5-96E4-41D7D5BD0C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726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E6C8864-025D-4FB5-96E4-41D7D5BD0C75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1505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4" r:id="rId1"/>
    <p:sldLayoutId id="2147483935" r:id="rId2"/>
    <p:sldLayoutId id="2147483936" r:id="rId3"/>
    <p:sldLayoutId id="2147483937" r:id="rId4"/>
    <p:sldLayoutId id="2147483938" r:id="rId5"/>
    <p:sldLayoutId id="2147483939" r:id="rId6"/>
    <p:sldLayoutId id="2147483940" r:id="rId7"/>
    <p:sldLayoutId id="2147483941" r:id="rId8"/>
    <p:sldLayoutId id="2147483942" r:id="rId9"/>
    <p:sldLayoutId id="2147483943" r:id="rId10"/>
    <p:sldLayoutId id="214748394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gaya.org.tw/journal/m45/45-lib1.ht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 descr="擷取(10).JPG"/>
          <p:cNvPicPr>
            <a:picLocks noChangeAspect="1"/>
          </p:cNvPicPr>
          <p:nvPr/>
        </p:nvPicPr>
        <p:blipFill rotWithShape="1">
          <a:blip r:embed="rId2"/>
          <a:srcRect l="43240" t="7836" b="41250"/>
          <a:stretch/>
        </p:blipFill>
        <p:spPr>
          <a:xfrm>
            <a:off x="0" y="334868"/>
            <a:ext cx="12192000" cy="598119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607416" y="1798497"/>
            <a:ext cx="8977168" cy="2527341"/>
          </a:xfrm>
        </p:spPr>
        <p:txBody>
          <a:bodyPr>
            <a:noAutofit/>
          </a:bodyPr>
          <a:lstStyle/>
          <a:p>
            <a:pPr algn="ctr"/>
            <a:r>
              <a:rPr lang="zh-TW" altLang="en-US" sz="3200" dirty="0">
                <a:solidFill>
                  <a:schemeClr val="accent1">
                    <a:lumMod val="50000"/>
                  </a:schemeClr>
                </a:solidFill>
                <a:latin typeface="華康中黑體" panose="02010609010101010101" pitchFamily="49" charset="-120"/>
                <a:ea typeface="華康中黑體" panose="02010609010101010101" pitchFamily="49" charset="-120"/>
              </a:rPr>
              <a:t>情境描述系統的雛型</a:t>
            </a:r>
            <a:r>
              <a:rPr lang="zh-TW" altLang="en-US" sz="3200" dirty="0" smtClean="0">
                <a:solidFill>
                  <a:schemeClr val="accent1">
                    <a:lumMod val="50000"/>
                  </a:schemeClr>
                </a:solidFill>
                <a:latin typeface="華康中黑體" panose="02010609010101010101" pitchFamily="49" charset="-120"/>
                <a:ea typeface="華康中黑體" panose="02010609010101010101" pitchFamily="49" charset="-120"/>
              </a:rPr>
              <a:t>建置</a:t>
            </a:r>
            <a:r>
              <a:rPr lang="en-US" altLang="zh-TW" sz="32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altLang="zh-TW" sz="32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zh-TW" altLang="zh-TW" sz="44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zh-TW" altLang="zh-TW" sz="4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altLang="zh-TW" sz="4800" dirty="0" smtClean="0">
                <a:solidFill>
                  <a:srgbClr val="C00000"/>
                </a:solidFill>
              </a:rPr>
              <a:t>A </a:t>
            </a:r>
            <a:r>
              <a:rPr lang="en-US" altLang="zh-TW" sz="4800" dirty="0">
                <a:solidFill>
                  <a:srgbClr val="C00000"/>
                </a:solidFill>
              </a:rPr>
              <a:t>prototype system of </a:t>
            </a:r>
            <a:r>
              <a:rPr lang="en-US" altLang="zh-TW" sz="4800" dirty="0" smtClean="0">
                <a:solidFill>
                  <a:srgbClr val="C00000"/>
                </a:solidFill>
              </a:rPr>
              <a:t/>
            </a:r>
            <a:br>
              <a:rPr lang="en-US" altLang="zh-TW" sz="4800" dirty="0" smtClean="0">
                <a:solidFill>
                  <a:srgbClr val="C00000"/>
                </a:solidFill>
              </a:rPr>
            </a:br>
            <a:r>
              <a:rPr lang="en-US" altLang="zh-TW" sz="4800" dirty="0" smtClean="0">
                <a:solidFill>
                  <a:srgbClr val="C00000"/>
                </a:solidFill>
              </a:rPr>
              <a:t>describing </a:t>
            </a:r>
            <a:r>
              <a:rPr lang="en-US" altLang="zh-TW" sz="4800" dirty="0">
                <a:solidFill>
                  <a:srgbClr val="C00000"/>
                </a:solidFill>
              </a:rPr>
              <a:t>contextual information.</a:t>
            </a:r>
            <a:r>
              <a:rPr lang="en-US" altLang="zh-TW" sz="2400" dirty="0">
                <a:solidFill>
                  <a:schemeClr val="tx1"/>
                </a:solidFill>
              </a:rPr>
              <a:t> </a:t>
            </a:r>
            <a:endParaRPr lang="zh-TW" altLang="zh-TW" sz="2800" dirty="0">
              <a:solidFill>
                <a:schemeClr val="tx1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983483" y="4843113"/>
            <a:ext cx="8915399" cy="129056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lang="zh-TW" altLang="en-US" sz="1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剎那</a:t>
            </a: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工坊技術長</a:t>
            </a:r>
            <a:r>
              <a:rPr lang="zh-TW" altLang="en-US" sz="1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葉健欣</a:t>
            </a: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zh-TW" altLang="en-US" sz="1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法</a:t>
            </a: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鼓文理學院碩士生</a:t>
            </a:r>
            <a:r>
              <a:rPr lang="zh-TW" altLang="en-US" sz="1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李慧萍</a:t>
            </a:r>
            <a:endParaRPr lang="en-US" altLang="zh-TW" sz="1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</a:pPr>
            <a:endParaRPr lang="zh-TW" altLang="en-US" sz="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Yap, Cheah Shen, Software Developer, Ksanaforge.</a:t>
            </a:r>
            <a:endParaRPr lang="zh-TW" altLang="zh-TW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2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Lee, Hui Ping, MS Student of Dharma Drum Institute of Liberal </a:t>
            </a:r>
            <a:r>
              <a:rPr lang="en-US" altLang="zh-TW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Arts</a:t>
            </a:r>
            <a:endParaRPr lang="zh-TW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0" y="6370429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000" dirty="0" smtClean="0"/>
              <a:t>University of Macau     September  27, 2015     </a:t>
            </a:r>
            <a:endParaRPr lang="zh-TW" altLang="en-US" sz="20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0" y="-45072"/>
            <a:ext cx="12192000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dirty="0" smtClean="0"/>
              <a:t>PNC 2015 Annual Conference and Joint Meetings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414615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擷取(10).JPG"/>
          <p:cNvPicPr>
            <a:picLocks noChangeAspect="1"/>
          </p:cNvPicPr>
          <p:nvPr/>
        </p:nvPicPr>
        <p:blipFill rotWithShape="1">
          <a:blip r:embed="rId3"/>
          <a:srcRect l="43240" t="4020" b="41250"/>
          <a:stretch/>
        </p:blipFill>
        <p:spPr>
          <a:xfrm>
            <a:off x="0" y="-12034"/>
            <a:ext cx="12192000" cy="6340645"/>
          </a:xfrm>
          <a:prstGeom prst="rect">
            <a:avLst/>
          </a:prstGeom>
        </p:spPr>
      </p:pic>
      <p:sp>
        <p:nvSpPr>
          <p:cNvPr id="5" name="Shape 56"/>
          <p:cNvSpPr txBox="1">
            <a:spLocks noGrp="1"/>
          </p:cNvSpPr>
          <p:nvPr>
            <p:ph type="title"/>
          </p:nvPr>
        </p:nvSpPr>
        <p:spPr>
          <a:xfrm>
            <a:off x="2358190" y="472558"/>
            <a:ext cx="6184232" cy="763599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 algn="ctr"/>
            <a:r>
              <a:rPr 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綱</a:t>
            </a:r>
            <a:endParaRPr 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Shape 57"/>
          <p:cNvSpPr txBox="1">
            <a:spLocks/>
          </p:cNvSpPr>
          <p:nvPr/>
        </p:nvSpPr>
        <p:spPr>
          <a:xfrm>
            <a:off x="1327601" y="1492145"/>
            <a:ext cx="8520599" cy="4580477"/>
          </a:xfrm>
          <a:prstGeom prst="rect">
            <a:avLst/>
          </a:prstGeom>
        </p:spPr>
        <p:txBody>
          <a:bodyPr vert="horz" lIns="91425" tIns="91425" rIns="91425" bIns="91425" rtlCol="0" anchor="t" anchorCtr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zh-TW" altLang="en-US" sz="4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情境：處理意義的必要條件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zh-TW" altLang="en-US" sz="4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兩種引用情境：嵌用與互文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en-US" altLang="zh-TW" sz="4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XML / TEI </a:t>
            </a:r>
            <a:r>
              <a:rPr lang="zh-TW" altLang="en-US" sz="4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的限制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zh-TW" altLang="en-US" sz="4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本系統嘗試解決的問題與特色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en-US" altLang="zh-TW" sz="4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Live Demo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None/>
            </a:pPr>
            <a:endParaRPr lang="zh-TW" altLang="en-US" sz="3600" dirty="0">
              <a:solidFill>
                <a:schemeClr val="tx1"/>
              </a:solidFill>
            </a:endParaRPr>
          </a:p>
        </p:txBody>
      </p:sp>
      <p:cxnSp>
        <p:nvCxnSpPr>
          <p:cNvPr id="7" name="直線接點 6"/>
          <p:cNvCxnSpPr/>
          <p:nvPr/>
        </p:nvCxnSpPr>
        <p:spPr>
          <a:xfrm>
            <a:off x="0" y="1368504"/>
            <a:ext cx="7062537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>
          <a:xfrm>
            <a:off x="10778763" y="6459784"/>
            <a:ext cx="1312025" cy="365125"/>
          </a:xfrm>
        </p:spPr>
        <p:txBody>
          <a:bodyPr/>
          <a:lstStyle/>
          <a:p>
            <a:fld id="{CE6C8864-025D-4FB5-96E4-41D7D5BD0C75}" type="slidenum">
              <a:rPr lang="zh-TW" altLang="en-US" smtClean="0"/>
              <a:t>2</a:t>
            </a:fld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154112" y="6459784"/>
            <a:ext cx="11561638" cy="2923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TW" sz="1300" dirty="0" smtClean="0">
                <a:solidFill>
                  <a:schemeClr val="accent3">
                    <a:lumMod val="50000"/>
                  </a:schemeClr>
                </a:solidFill>
              </a:rPr>
              <a:t>PNC 2015 Annual Conference and Joint Meetings  </a:t>
            </a:r>
            <a:r>
              <a:rPr lang="en-US" altLang="zh-TW" sz="1300" dirty="0">
                <a:solidFill>
                  <a:srgbClr val="C00000"/>
                </a:solidFill>
              </a:rPr>
              <a:t> </a:t>
            </a:r>
            <a:r>
              <a:rPr lang="en-US" altLang="zh-TW" sz="1300" dirty="0" smtClean="0">
                <a:solidFill>
                  <a:srgbClr val="C00000"/>
                </a:solidFill>
              </a:rPr>
              <a:t>       A </a:t>
            </a:r>
            <a:r>
              <a:rPr lang="en-US" altLang="zh-TW" sz="1300" dirty="0">
                <a:solidFill>
                  <a:srgbClr val="C00000"/>
                </a:solidFill>
              </a:rPr>
              <a:t>prototype system of describing contextual information</a:t>
            </a:r>
            <a:r>
              <a:rPr lang="en-US" altLang="zh-TW" sz="1300" dirty="0" smtClean="0">
                <a:solidFill>
                  <a:srgbClr val="C00000"/>
                </a:solidFill>
              </a:rPr>
              <a:t>.          </a:t>
            </a:r>
            <a:r>
              <a:rPr lang="en-US" altLang="zh-TW" sz="1300" dirty="0" smtClean="0">
                <a:solidFill>
                  <a:schemeClr val="accent3">
                    <a:lumMod val="50000"/>
                  </a:schemeClr>
                </a:solidFill>
              </a:rPr>
              <a:t>University </a:t>
            </a:r>
            <a:r>
              <a:rPr lang="en-US" altLang="zh-TW" sz="1300" dirty="0">
                <a:solidFill>
                  <a:schemeClr val="accent3">
                    <a:lumMod val="50000"/>
                  </a:schemeClr>
                </a:solidFill>
              </a:rPr>
              <a:t>of Macau </a:t>
            </a:r>
            <a:r>
              <a:rPr lang="en-US" altLang="zh-TW" sz="1300" dirty="0" smtClean="0">
                <a:solidFill>
                  <a:schemeClr val="accent3">
                    <a:lumMod val="50000"/>
                  </a:schemeClr>
                </a:solidFill>
              </a:rPr>
              <a:t>   September  27, </a:t>
            </a:r>
            <a:r>
              <a:rPr lang="en-US" altLang="zh-TW" sz="1300" dirty="0">
                <a:solidFill>
                  <a:schemeClr val="accent3">
                    <a:lumMod val="50000"/>
                  </a:schemeClr>
                </a:solidFill>
              </a:rPr>
              <a:t>2015</a:t>
            </a:r>
            <a:r>
              <a:rPr lang="en-US" altLang="zh-TW" sz="1300" dirty="0" smtClean="0">
                <a:solidFill>
                  <a:schemeClr val="accent3">
                    <a:lumMod val="50000"/>
                  </a:schemeClr>
                </a:solidFill>
              </a:rPr>
              <a:t>    </a:t>
            </a:r>
            <a:r>
              <a:rPr lang="en-US" altLang="zh-TW" sz="1300" dirty="0" smtClean="0">
                <a:solidFill>
                  <a:srgbClr val="C00000"/>
                </a:solidFill>
              </a:rPr>
              <a:t> </a:t>
            </a:r>
            <a:endParaRPr lang="zh-TW" altLang="en-US" sz="13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38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擷取(10).JPG"/>
          <p:cNvPicPr>
            <a:picLocks noChangeAspect="1"/>
          </p:cNvPicPr>
          <p:nvPr/>
        </p:nvPicPr>
        <p:blipFill rotWithShape="1">
          <a:blip r:embed="rId3"/>
          <a:srcRect l="43240" t="4020" b="41250"/>
          <a:stretch/>
        </p:blipFill>
        <p:spPr>
          <a:xfrm>
            <a:off x="0" y="-12034"/>
            <a:ext cx="12192000" cy="6340645"/>
          </a:xfrm>
          <a:prstGeom prst="rect">
            <a:avLst/>
          </a:prstGeom>
        </p:spPr>
      </p:pic>
      <p:sp>
        <p:nvSpPr>
          <p:cNvPr id="5" name="Shape 56"/>
          <p:cNvSpPr txBox="1">
            <a:spLocks noGrp="1"/>
          </p:cNvSpPr>
          <p:nvPr>
            <p:ph type="title"/>
          </p:nvPr>
        </p:nvSpPr>
        <p:spPr>
          <a:xfrm>
            <a:off x="240632" y="472558"/>
            <a:ext cx="8301790" cy="763599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r>
              <a:rPr lang="zh-TW" altLang="en-US" sz="4000" dirty="0">
                <a:solidFill>
                  <a:schemeClr val="accent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情境：處理意義務的必要條件</a:t>
            </a:r>
            <a:endParaRPr lang="zh-TW" sz="4000" dirty="0">
              <a:solidFill>
                <a:schemeClr val="accent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Shape 57"/>
          <p:cNvSpPr txBox="1">
            <a:spLocks/>
          </p:cNvSpPr>
          <p:nvPr/>
        </p:nvSpPr>
        <p:spPr>
          <a:xfrm>
            <a:off x="460181" y="1539345"/>
            <a:ext cx="11271638" cy="4486078"/>
          </a:xfrm>
          <a:prstGeom prst="rect">
            <a:avLst/>
          </a:prstGeom>
        </p:spPr>
        <p:txBody>
          <a:bodyPr vert="horz" lIns="91425" tIns="91425" rIns="91425" bIns="91425" rtlCol="0" anchor="t" anchorCtr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zh-TW" altLang="en-US" sz="3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「義隨境轉」</a:t>
            </a:r>
            <a:br>
              <a:rPr lang="zh-TW" altLang="en-US" sz="3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2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32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Meaning </a:t>
            </a:r>
            <a:r>
              <a:rPr lang="en-US" altLang="zh-TW" sz="3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is context dependent.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zh-TW" altLang="en-US" sz="3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「若無法描述情境，則無法真正處理語意。」</a:t>
            </a:r>
            <a:br>
              <a:rPr lang="zh-TW" altLang="en-US" sz="3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2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32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Semantic </a:t>
            </a:r>
            <a:r>
              <a:rPr lang="en-US" altLang="zh-TW" sz="3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is not processable without specifying context.</a:t>
            </a:r>
            <a:br>
              <a:rPr lang="en-US" altLang="zh-TW" sz="3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3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32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zh-TW" altLang="en-US" sz="2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＊出處：</a:t>
            </a:r>
            <a:r>
              <a:rPr lang="zh-TW" altLang="zh-TW" sz="2800" u="sng" dirty="0">
                <a:solidFill>
                  <a:schemeClr val="accent6"/>
                </a:solidFill>
                <a:hlinkClick r:id="rId4"/>
              </a:rPr>
              <a:t>後設資料與內容標誌</a:t>
            </a:r>
            <a:r>
              <a:rPr lang="zh-TW" altLang="zh-TW" sz="2800" dirty="0">
                <a:solidFill>
                  <a:schemeClr val="accent6"/>
                </a:solidFill>
              </a:rPr>
              <a:t> </a:t>
            </a:r>
            <a:r>
              <a:rPr lang="en-US" altLang="zh-TW" sz="2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Prof.</a:t>
            </a:r>
            <a:r>
              <a:rPr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Chin-Chun Hsieh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zh-TW" sz="3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zh-TW" altLang="en-US" sz="3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情境的種類很多，這裡選擇「互文情境」做為例子。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endParaRPr lang="zh-TW" altLang="en-US" sz="3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None/>
            </a:pPr>
            <a:endParaRPr lang="zh-TW" altLang="en-US" sz="2800" dirty="0">
              <a:solidFill>
                <a:schemeClr val="tx1"/>
              </a:solidFill>
            </a:endParaRPr>
          </a:p>
        </p:txBody>
      </p:sp>
      <p:cxnSp>
        <p:nvCxnSpPr>
          <p:cNvPr id="7" name="直線接點 6"/>
          <p:cNvCxnSpPr/>
          <p:nvPr/>
        </p:nvCxnSpPr>
        <p:spPr>
          <a:xfrm>
            <a:off x="0" y="1368504"/>
            <a:ext cx="7062537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>
          <a:xfrm>
            <a:off x="10778763" y="6459784"/>
            <a:ext cx="1312025" cy="365125"/>
          </a:xfrm>
        </p:spPr>
        <p:txBody>
          <a:bodyPr/>
          <a:lstStyle/>
          <a:p>
            <a:fld id="{CE6C8864-025D-4FB5-96E4-41D7D5BD0C75}" type="slidenum">
              <a:rPr lang="zh-TW" altLang="en-US" smtClean="0"/>
              <a:t>3</a:t>
            </a:fld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154112" y="6459784"/>
            <a:ext cx="11561638" cy="2923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TW" sz="1300" dirty="0" smtClean="0">
                <a:solidFill>
                  <a:schemeClr val="accent3">
                    <a:lumMod val="50000"/>
                  </a:schemeClr>
                </a:solidFill>
              </a:rPr>
              <a:t>PNC 2015 Annual Conference and Joint Meetings  </a:t>
            </a:r>
            <a:r>
              <a:rPr lang="en-US" altLang="zh-TW" sz="1300" dirty="0">
                <a:solidFill>
                  <a:srgbClr val="C00000"/>
                </a:solidFill>
              </a:rPr>
              <a:t> </a:t>
            </a:r>
            <a:r>
              <a:rPr lang="en-US" altLang="zh-TW" sz="1300" dirty="0" smtClean="0">
                <a:solidFill>
                  <a:srgbClr val="C00000"/>
                </a:solidFill>
              </a:rPr>
              <a:t>       A </a:t>
            </a:r>
            <a:r>
              <a:rPr lang="en-US" altLang="zh-TW" sz="1300" dirty="0">
                <a:solidFill>
                  <a:srgbClr val="C00000"/>
                </a:solidFill>
              </a:rPr>
              <a:t>prototype system of describing contextual information</a:t>
            </a:r>
            <a:r>
              <a:rPr lang="en-US" altLang="zh-TW" sz="1300" dirty="0" smtClean="0">
                <a:solidFill>
                  <a:srgbClr val="C00000"/>
                </a:solidFill>
              </a:rPr>
              <a:t>.          </a:t>
            </a:r>
            <a:r>
              <a:rPr lang="en-US" altLang="zh-TW" sz="1300" dirty="0" smtClean="0">
                <a:solidFill>
                  <a:schemeClr val="accent3">
                    <a:lumMod val="50000"/>
                  </a:schemeClr>
                </a:solidFill>
              </a:rPr>
              <a:t>University </a:t>
            </a:r>
            <a:r>
              <a:rPr lang="en-US" altLang="zh-TW" sz="1300" dirty="0">
                <a:solidFill>
                  <a:schemeClr val="accent3">
                    <a:lumMod val="50000"/>
                  </a:schemeClr>
                </a:solidFill>
              </a:rPr>
              <a:t>of Macau </a:t>
            </a:r>
            <a:r>
              <a:rPr lang="en-US" altLang="zh-TW" sz="1300" dirty="0" smtClean="0">
                <a:solidFill>
                  <a:schemeClr val="accent3">
                    <a:lumMod val="50000"/>
                  </a:schemeClr>
                </a:solidFill>
              </a:rPr>
              <a:t>   September  27, </a:t>
            </a:r>
            <a:r>
              <a:rPr lang="en-US" altLang="zh-TW" sz="1300" dirty="0">
                <a:solidFill>
                  <a:schemeClr val="accent3">
                    <a:lumMod val="50000"/>
                  </a:schemeClr>
                </a:solidFill>
              </a:rPr>
              <a:t>2015</a:t>
            </a:r>
            <a:r>
              <a:rPr lang="en-US" altLang="zh-TW" sz="1300" dirty="0" smtClean="0">
                <a:solidFill>
                  <a:schemeClr val="accent3">
                    <a:lumMod val="50000"/>
                  </a:schemeClr>
                </a:solidFill>
              </a:rPr>
              <a:t>    </a:t>
            </a:r>
            <a:r>
              <a:rPr lang="en-US" altLang="zh-TW" sz="1300" dirty="0" smtClean="0">
                <a:solidFill>
                  <a:srgbClr val="C00000"/>
                </a:solidFill>
              </a:rPr>
              <a:t> </a:t>
            </a:r>
            <a:endParaRPr lang="zh-TW" altLang="en-US" sz="13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43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擷取(10).JPG"/>
          <p:cNvPicPr>
            <a:picLocks noChangeAspect="1"/>
          </p:cNvPicPr>
          <p:nvPr/>
        </p:nvPicPr>
        <p:blipFill rotWithShape="1">
          <a:blip r:embed="rId3"/>
          <a:srcRect l="43240" t="4020" b="41250"/>
          <a:stretch/>
        </p:blipFill>
        <p:spPr>
          <a:xfrm>
            <a:off x="0" y="-12034"/>
            <a:ext cx="12192000" cy="6340645"/>
          </a:xfrm>
          <a:prstGeom prst="rect">
            <a:avLst/>
          </a:prstGeom>
        </p:spPr>
      </p:pic>
      <p:sp>
        <p:nvSpPr>
          <p:cNvPr id="5" name="Shape 56"/>
          <p:cNvSpPr txBox="1">
            <a:spLocks noGrp="1"/>
          </p:cNvSpPr>
          <p:nvPr>
            <p:ph type="title"/>
          </p:nvPr>
        </p:nvSpPr>
        <p:spPr>
          <a:xfrm>
            <a:off x="194984" y="472558"/>
            <a:ext cx="8347437" cy="763599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r>
              <a:rPr lang="zh-TW" altLang="en-US" sz="4000" dirty="0">
                <a:solidFill>
                  <a:schemeClr val="accent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互文情境：引用與相關文字</a:t>
            </a:r>
            <a:endParaRPr lang="zh-TW" sz="4000" dirty="0">
              <a:solidFill>
                <a:schemeClr val="accent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Shape 57"/>
          <p:cNvSpPr txBox="1">
            <a:spLocks/>
          </p:cNvSpPr>
          <p:nvPr/>
        </p:nvSpPr>
        <p:spPr>
          <a:xfrm>
            <a:off x="194984" y="1433676"/>
            <a:ext cx="11997015" cy="4486078"/>
          </a:xfrm>
          <a:prstGeom prst="rect">
            <a:avLst/>
          </a:prstGeom>
        </p:spPr>
        <p:txBody>
          <a:bodyPr vert="horz" lIns="91425" tIns="91425" rIns="91425" bIns="91425" rtlCol="0" anchor="t" anchorCtr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zh-TW" altLang="en-US" sz="3200" dirty="0">
                <a:solidFill>
                  <a:schemeClr val="accent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引用</a:t>
            </a:r>
            <a:r>
              <a:rPr lang="zh-TW" altLang="en-US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：引用其他的創作的某段文字</a:t>
            </a:r>
            <a:r>
              <a:rPr lang="zh-TW" altLang="en-US" sz="27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7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27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　目前</a:t>
            </a:r>
            <a:r>
              <a:rPr lang="zh-TW" altLang="en-US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的做法是</a:t>
            </a:r>
            <a:r>
              <a:rPr lang="en-US" altLang="zh-TW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Copy and Paste</a:t>
            </a:r>
            <a:r>
              <a:rPr lang="zh-TW" altLang="en-US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，只複製了內容</a:t>
            </a:r>
            <a:r>
              <a:rPr lang="zh-TW" altLang="en-US" sz="27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，而</a:t>
            </a:r>
            <a:r>
              <a:rPr lang="zh-TW" altLang="en-US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沒有記錄內容從何而來。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zh-TW" altLang="en-US" sz="3200" dirty="0">
                <a:solidFill>
                  <a:schemeClr val="accent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相關文字</a:t>
            </a:r>
            <a:r>
              <a:rPr lang="zh-TW" altLang="en-US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：連結任意兩段相關文字。稱為「起連</a:t>
            </a:r>
            <a:r>
              <a:rPr lang="zh-TW" altLang="en-US" sz="27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lang="zh-TW" altLang="en-US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en-US" altLang="zh-TW" sz="27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Link From</a:t>
            </a:r>
            <a:r>
              <a:rPr lang="zh-TW" altLang="en-US" sz="27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en-US" altLang="zh-TW" sz="27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　</a:t>
            </a:r>
            <a:r>
              <a:rPr lang="zh-TW" altLang="en-US" sz="27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r>
              <a:rPr lang="zh-TW" altLang="en-US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「被連」</a:t>
            </a:r>
            <a:r>
              <a:rPr lang="en-US" altLang="zh-TW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(Linked By)</a:t>
            </a:r>
            <a:r>
              <a:rPr lang="zh-TW" altLang="en-US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sz="2700" dirty="0" smtClean="0">
                <a:solidFill>
                  <a:schemeClr val="accent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HTML / XML  </a:t>
            </a:r>
            <a:r>
              <a:rPr lang="zh-TW" altLang="en-US" sz="27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zh-TW" altLang="en-US" sz="2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原始設計是從一段「文字」到目標「文件」。</a:t>
            </a:r>
          </a:p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  &lt;</a:t>
            </a:r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a href=”</a:t>
            </a:r>
            <a:r>
              <a:rPr lang="en-US" altLang="zh-TW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document#anchor”&gt;from</a:t>
            </a:r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&lt;/a&gt;   &lt;</a:t>
            </a:r>
            <a:r>
              <a:rPr lang="en-US" altLang="zh-TW" sz="3200" dirty="0" smtClean="0">
                <a:solidFill>
                  <a:schemeClr val="tx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a name</a:t>
            </a:r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=”target”/&gt;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endParaRPr lang="zh-TW" altLang="en-US" sz="27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None/>
            </a:pPr>
            <a:endParaRPr lang="zh-TW" altLang="en-US" sz="2700" dirty="0">
              <a:solidFill>
                <a:schemeClr val="tx1"/>
              </a:solidFill>
            </a:endParaRPr>
          </a:p>
        </p:txBody>
      </p:sp>
      <p:cxnSp>
        <p:nvCxnSpPr>
          <p:cNvPr id="7" name="直線接點 6"/>
          <p:cNvCxnSpPr/>
          <p:nvPr/>
        </p:nvCxnSpPr>
        <p:spPr>
          <a:xfrm>
            <a:off x="0" y="1368504"/>
            <a:ext cx="7062537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>
          <a:xfrm>
            <a:off x="10778763" y="6459784"/>
            <a:ext cx="1312025" cy="365125"/>
          </a:xfrm>
        </p:spPr>
        <p:txBody>
          <a:bodyPr/>
          <a:lstStyle/>
          <a:p>
            <a:fld id="{CE6C8864-025D-4FB5-96E4-41D7D5BD0C75}" type="slidenum">
              <a:rPr lang="zh-TW" altLang="en-US" smtClean="0"/>
              <a:t>4</a:t>
            </a:fld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154112" y="6459784"/>
            <a:ext cx="11561638" cy="2923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TW" sz="1300" dirty="0" smtClean="0">
                <a:solidFill>
                  <a:schemeClr val="accent3">
                    <a:lumMod val="50000"/>
                  </a:schemeClr>
                </a:solidFill>
              </a:rPr>
              <a:t>PNC 2015 Annual Conference and Joint Meetings  </a:t>
            </a:r>
            <a:r>
              <a:rPr lang="en-US" altLang="zh-TW" sz="1300" dirty="0">
                <a:solidFill>
                  <a:srgbClr val="C00000"/>
                </a:solidFill>
              </a:rPr>
              <a:t> </a:t>
            </a:r>
            <a:r>
              <a:rPr lang="en-US" altLang="zh-TW" sz="1300" dirty="0" smtClean="0">
                <a:solidFill>
                  <a:srgbClr val="C00000"/>
                </a:solidFill>
              </a:rPr>
              <a:t>       A </a:t>
            </a:r>
            <a:r>
              <a:rPr lang="en-US" altLang="zh-TW" sz="1300" dirty="0">
                <a:solidFill>
                  <a:srgbClr val="C00000"/>
                </a:solidFill>
              </a:rPr>
              <a:t>prototype system of describing contextual information</a:t>
            </a:r>
            <a:r>
              <a:rPr lang="en-US" altLang="zh-TW" sz="1300" dirty="0" smtClean="0">
                <a:solidFill>
                  <a:srgbClr val="C00000"/>
                </a:solidFill>
              </a:rPr>
              <a:t>.          </a:t>
            </a:r>
            <a:r>
              <a:rPr lang="en-US" altLang="zh-TW" sz="1300" dirty="0" smtClean="0">
                <a:solidFill>
                  <a:schemeClr val="accent3">
                    <a:lumMod val="50000"/>
                  </a:schemeClr>
                </a:solidFill>
              </a:rPr>
              <a:t>University </a:t>
            </a:r>
            <a:r>
              <a:rPr lang="en-US" altLang="zh-TW" sz="1300" dirty="0">
                <a:solidFill>
                  <a:schemeClr val="accent3">
                    <a:lumMod val="50000"/>
                  </a:schemeClr>
                </a:solidFill>
              </a:rPr>
              <a:t>of Macau </a:t>
            </a:r>
            <a:r>
              <a:rPr lang="en-US" altLang="zh-TW" sz="1300" dirty="0" smtClean="0">
                <a:solidFill>
                  <a:schemeClr val="accent3">
                    <a:lumMod val="50000"/>
                  </a:schemeClr>
                </a:solidFill>
              </a:rPr>
              <a:t>   September  27, </a:t>
            </a:r>
            <a:r>
              <a:rPr lang="en-US" altLang="zh-TW" sz="1300" dirty="0">
                <a:solidFill>
                  <a:schemeClr val="accent3">
                    <a:lumMod val="50000"/>
                  </a:schemeClr>
                </a:solidFill>
              </a:rPr>
              <a:t>2015</a:t>
            </a:r>
            <a:r>
              <a:rPr lang="en-US" altLang="zh-TW" sz="1300" dirty="0" smtClean="0">
                <a:solidFill>
                  <a:schemeClr val="accent3">
                    <a:lumMod val="50000"/>
                  </a:schemeClr>
                </a:solidFill>
              </a:rPr>
              <a:t>    </a:t>
            </a:r>
            <a:r>
              <a:rPr lang="en-US" altLang="zh-TW" sz="1300" dirty="0" smtClean="0">
                <a:solidFill>
                  <a:srgbClr val="C00000"/>
                </a:solidFill>
              </a:rPr>
              <a:t> </a:t>
            </a:r>
            <a:endParaRPr lang="zh-TW" altLang="en-US" sz="13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65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擷取(10).JPG"/>
          <p:cNvPicPr>
            <a:picLocks noChangeAspect="1"/>
          </p:cNvPicPr>
          <p:nvPr/>
        </p:nvPicPr>
        <p:blipFill rotWithShape="1">
          <a:blip r:embed="rId3"/>
          <a:srcRect l="43240" t="4020" b="41250"/>
          <a:stretch/>
        </p:blipFill>
        <p:spPr>
          <a:xfrm>
            <a:off x="0" y="-12034"/>
            <a:ext cx="12192000" cy="6340645"/>
          </a:xfrm>
          <a:prstGeom prst="rect">
            <a:avLst/>
          </a:prstGeom>
        </p:spPr>
      </p:pic>
      <p:sp>
        <p:nvSpPr>
          <p:cNvPr id="5" name="Shape 56"/>
          <p:cNvSpPr txBox="1">
            <a:spLocks noGrp="1"/>
          </p:cNvSpPr>
          <p:nvPr>
            <p:ph type="title"/>
          </p:nvPr>
        </p:nvSpPr>
        <p:spPr>
          <a:xfrm>
            <a:off x="194984" y="472558"/>
            <a:ext cx="8347437" cy="763599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r>
              <a:rPr lang="en-US" altLang="zh-TW" sz="4000" dirty="0" smtClean="0">
                <a:solidFill>
                  <a:schemeClr val="accent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XML / TEI </a:t>
            </a:r>
            <a:r>
              <a:rPr lang="zh-TW" altLang="en-US" sz="4000" dirty="0">
                <a:solidFill>
                  <a:schemeClr val="accent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的先天性限制</a:t>
            </a:r>
            <a:endParaRPr lang="zh-TW" sz="4000" dirty="0">
              <a:solidFill>
                <a:schemeClr val="accent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Shape 57"/>
          <p:cNvSpPr txBox="1">
            <a:spLocks/>
          </p:cNvSpPr>
          <p:nvPr/>
        </p:nvSpPr>
        <p:spPr>
          <a:xfrm>
            <a:off x="194985" y="1720749"/>
            <a:ext cx="11802030" cy="4486078"/>
          </a:xfrm>
          <a:prstGeom prst="rect">
            <a:avLst/>
          </a:prstGeom>
        </p:spPr>
        <p:txBody>
          <a:bodyPr vert="horz" lIns="91425" tIns="91425" rIns="91425" bIns="91425" rtlCol="0" anchor="t" anchorCtr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2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（一</a:t>
            </a:r>
            <a:r>
              <a:rPr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）文字和標記在同一個儲存平面，緊密</a:t>
            </a:r>
            <a:r>
              <a:rPr lang="zh-TW" altLang="en-US" sz="2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耦合（</a:t>
            </a:r>
            <a:r>
              <a:rPr lang="en-US" altLang="zh-TW" sz="2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Tight coupling</a:t>
            </a:r>
            <a:r>
              <a:rPr lang="zh-TW" altLang="en-US" sz="2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）。</a:t>
            </a:r>
            <a:endParaRPr lang="en-US" altLang="zh-TW" sz="28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2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（二</a:t>
            </a:r>
            <a:r>
              <a:rPr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）無論起連，或被連，皆必須取得檔案的寫入權限。</a:t>
            </a:r>
          </a:p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2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（三</a:t>
            </a:r>
            <a:r>
              <a:rPr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）標記越多，檔案越複雜、越難維護。</a:t>
            </a:r>
          </a:p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2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試想</a:t>
            </a:r>
            <a:r>
              <a:rPr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很多人，根據不同的需求，在同一本書上做筆記。</a:t>
            </a:r>
          </a:p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2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（四</a:t>
            </a:r>
            <a:r>
              <a:rPr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）不支援重叠標記。</a:t>
            </a:r>
            <a:r>
              <a:rPr lang="en-US" altLang="zh-TW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&lt;a&gt;X&lt;b&gt;Y&lt;/a&gt;Z&lt;/b</a:t>
            </a:r>
            <a:r>
              <a:rPr lang="en-US" altLang="zh-TW" sz="2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  <a:endParaRPr lang="en-US" altLang="zh-TW" sz="28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TW" altLang="en-US" sz="28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TW" altLang="en-US" sz="2800" dirty="0">
              <a:solidFill>
                <a:schemeClr val="tx1"/>
              </a:solidFill>
            </a:endParaRPr>
          </a:p>
        </p:txBody>
      </p:sp>
      <p:cxnSp>
        <p:nvCxnSpPr>
          <p:cNvPr id="7" name="直線接點 6"/>
          <p:cNvCxnSpPr/>
          <p:nvPr/>
        </p:nvCxnSpPr>
        <p:spPr>
          <a:xfrm>
            <a:off x="0" y="1368504"/>
            <a:ext cx="7062537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>
          <a:xfrm>
            <a:off x="10778763" y="6459784"/>
            <a:ext cx="1312025" cy="365125"/>
          </a:xfrm>
        </p:spPr>
        <p:txBody>
          <a:bodyPr/>
          <a:lstStyle/>
          <a:p>
            <a:fld id="{CE6C8864-025D-4FB5-96E4-41D7D5BD0C75}" type="slidenum">
              <a:rPr lang="zh-TW" altLang="en-US" smtClean="0"/>
              <a:t>5</a:t>
            </a:fld>
            <a:endParaRPr lang="zh-TW" altLang="en-US" dirty="0"/>
          </a:p>
        </p:txBody>
      </p:sp>
      <p:cxnSp>
        <p:nvCxnSpPr>
          <p:cNvPr id="8" name="Shape 77"/>
          <p:cNvCxnSpPr/>
          <p:nvPr/>
        </p:nvCxnSpPr>
        <p:spPr>
          <a:xfrm flipV="1">
            <a:off x="4088701" y="5548045"/>
            <a:ext cx="2480541" cy="1526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0" name="Shape 76"/>
          <p:cNvCxnSpPr/>
          <p:nvPr/>
        </p:nvCxnSpPr>
        <p:spPr>
          <a:xfrm flipV="1">
            <a:off x="5041437" y="5752057"/>
            <a:ext cx="2682837" cy="6686"/>
          </a:xfrm>
          <a:prstGeom prst="straightConnector1">
            <a:avLst/>
          </a:prstGeom>
          <a:noFill/>
          <a:ln w="38100" cap="flat" cmpd="sng">
            <a:solidFill>
              <a:srgbClr val="0000FF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15" name="文字方塊 14"/>
          <p:cNvSpPr txBox="1"/>
          <p:nvPr/>
        </p:nvSpPr>
        <p:spPr>
          <a:xfrm>
            <a:off x="154112" y="6459784"/>
            <a:ext cx="11561638" cy="2923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TW" sz="1300" dirty="0" smtClean="0">
                <a:solidFill>
                  <a:schemeClr val="accent3">
                    <a:lumMod val="50000"/>
                  </a:schemeClr>
                </a:solidFill>
              </a:rPr>
              <a:t>PNC 2015 Annual Conference and Joint Meetings  </a:t>
            </a:r>
            <a:r>
              <a:rPr lang="en-US" altLang="zh-TW" sz="1300" dirty="0">
                <a:solidFill>
                  <a:srgbClr val="C00000"/>
                </a:solidFill>
              </a:rPr>
              <a:t> </a:t>
            </a:r>
            <a:r>
              <a:rPr lang="en-US" altLang="zh-TW" sz="1300" dirty="0" smtClean="0">
                <a:solidFill>
                  <a:srgbClr val="C00000"/>
                </a:solidFill>
              </a:rPr>
              <a:t>       A </a:t>
            </a:r>
            <a:r>
              <a:rPr lang="en-US" altLang="zh-TW" sz="1300" dirty="0">
                <a:solidFill>
                  <a:srgbClr val="C00000"/>
                </a:solidFill>
              </a:rPr>
              <a:t>prototype system of describing contextual information</a:t>
            </a:r>
            <a:r>
              <a:rPr lang="en-US" altLang="zh-TW" sz="1300" dirty="0" smtClean="0">
                <a:solidFill>
                  <a:srgbClr val="C00000"/>
                </a:solidFill>
              </a:rPr>
              <a:t>.          </a:t>
            </a:r>
            <a:r>
              <a:rPr lang="en-US" altLang="zh-TW" sz="1300" dirty="0" smtClean="0">
                <a:solidFill>
                  <a:schemeClr val="accent3">
                    <a:lumMod val="50000"/>
                  </a:schemeClr>
                </a:solidFill>
              </a:rPr>
              <a:t>University </a:t>
            </a:r>
            <a:r>
              <a:rPr lang="en-US" altLang="zh-TW" sz="1300" dirty="0">
                <a:solidFill>
                  <a:schemeClr val="accent3">
                    <a:lumMod val="50000"/>
                  </a:schemeClr>
                </a:solidFill>
              </a:rPr>
              <a:t>of Macau </a:t>
            </a:r>
            <a:r>
              <a:rPr lang="en-US" altLang="zh-TW" sz="1300" dirty="0" smtClean="0">
                <a:solidFill>
                  <a:schemeClr val="accent3">
                    <a:lumMod val="50000"/>
                  </a:schemeClr>
                </a:solidFill>
              </a:rPr>
              <a:t>   September  27, </a:t>
            </a:r>
            <a:r>
              <a:rPr lang="en-US" altLang="zh-TW" sz="1300" dirty="0">
                <a:solidFill>
                  <a:schemeClr val="accent3">
                    <a:lumMod val="50000"/>
                  </a:schemeClr>
                </a:solidFill>
              </a:rPr>
              <a:t>2015</a:t>
            </a:r>
            <a:r>
              <a:rPr lang="en-US" altLang="zh-TW" sz="1300" dirty="0" smtClean="0">
                <a:solidFill>
                  <a:schemeClr val="accent3">
                    <a:lumMod val="50000"/>
                  </a:schemeClr>
                </a:solidFill>
              </a:rPr>
              <a:t>    </a:t>
            </a:r>
            <a:r>
              <a:rPr lang="en-US" altLang="zh-TW" sz="1300" dirty="0" smtClean="0">
                <a:solidFill>
                  <a:srgbClr val="C00000"/>
                </a:solidFill>
              </a:rPr>
              <a:t> </a:t>
            </a:r>
            <a:endParaRPr lang="zh-TW" altLang="en-US" sz="13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40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擷取(10).JPG"/>
          <p:cNvPicPr>
            <a:picLocks noChangeAspect="1"/>
          </p:cNvPicPr>
          <p:nvPr/>
        </p:nvPicPr>
        <p:blipFill rotWithShape="1">
          <a:blip r:embed="rId3"/>
          <a:srcRect l="43240" t="21022" b="41250"/>
          <a:stretch/>
        </p:blipFill>
        <p:spPr>
          <a:xfrm>
            <a:off x="0" y="0"/>
            <a:ext cx="12192000" cy="6328611"/>
          </a:xfrm>
          <a:prstGeom prst="rect">
            <a:avLst/>
          </a:prstGeom>
        </p:spPr>
      </p:pic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>
          <a:xfrm>
            <a:off x="10778763" y="6459784"/>
            <a:ext cx="1312025" cy="365125"/>
          </a:xfrm>
        </p:spPr>
        <p:txBody>
          <a:bodyPr/>
          <a:lstStyle/>
          <a:p>
            <a:fld id="{CE6C8864-025D-4FB5-96E4-41D7D5BD0C75}" type="slidenum">
              <a:rPr lang="zh-TW" altLang="en-US" smtClean="0"/>
              <a:t>6</a:t>
            </a:fld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154112" y="6459784"/>
            <a:ext cx="11561638" cy="2923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TW" sz="1300" dirty="0" smtClean="0">
                <a:solidFill>
                  <a:schemeClr val="accent3">
                    <a:lumMod val="50000"/>
                  </a:schemeClr>
                </a:solidFill>
              </a:rPr>
              <a:t>PNC 2015 Annual Conference and Joint Meetings  </a:t>
            </a:r>
            <a:r>
              <a:rPr lang="en-US" altLang="zh-TW" sz="1300" dirty="0">
                <a:solidFill>
                  <a:srgbClr val="C00000"/>
                </a:solidFill>
              </a:rPr>
              <a:t> </a:t>
            </a:r>
            <a:r>
              <a:rPr lang="en-US" altLang="zh-TW" sz="1300" dirty="0" smtClean="0">
                <a:solidFill>
                  <a:srgbClr val="C00000"/>
                </a:solidFill>
              </a:rPr>
              <a:t>       A </a:t>
            </a:r>
            <a:r>
              <a:rPr lang="en-US" altLang="zh-TW" sz="1300" dirty="0">
                <a:solidFill>
                  <a:srgbClr val="C00000"/>
                </a:solidFill>
              </a:rPr>
              <a:t>prototype system of describing contextual information</a:t>
            </a:r>
            <a:r>
              <a:rPr lang="en-US" altLang="zh-TW" sz="1300" dirty="0" smtClean="0">
                <a:solidFill>
                  <a:srgbClr val="C00000"/>
                </a:solidFill>
              </a:rPr>
              <a:t>.          </a:t>
            </a:r>
            <a:r>
              <a:rPr lang="en-US" altLang="zh-TW" sz="1300" dirty="0" smtClean="0">
                <a:solidFill>
                  <a:schemeClr val="accent3">
                    <a:lumMod val="50000"/>
                  </a:schemeClr>
                </a:solidFill>
              </a:rPr>
              <a:t>University </a:t>
            </a:r>
            <a:r>
              <a:rPr lang="en-US" altLang="zh-TW" sz="1300" dirty="0">
                <a:solidFill>
                  <a:schemeClr val="accent3">
                    <a:lumMod val="50000"/>
                  </a:schemeClr>
                </a:solidFill>
              </a:rPr>
              <a:t>of Macau </a:t>
            </a:r>
            <a:r>
              <a:rPr lang="en-US" altLang="zh-TW" sz="1300" dirty="0" smtClean="0">
                <a:solidFill>
                  <a:schemeClr val="accent3">
                    <a:lumMod val="50000"/>
                  </a:schemeClr>
                </a:solidFill>
              </a:rPr>
              <a:t>   September  27, </a:t>
            </a:r>
            <a:r>
              <a:rPr lang="en-US" altLang="zh-TW" sz="1300" dirty="0">
                <a:solidFill>
                  <a:schemeClr val="accent3">
                    <a:lumMod val="50000"/>
                  </a:schemeClr>
                </a:solidFill>
              </a:rPr>
              <a:t>2015</a:t>
            </a:r>
            <a:r>
              <a:rPr lang="en-US" altLang="zh-TW" sz="1300" dirty="0" smtClean="0">
                <a:solidFill>
                  <a:schemeClr val="accent3">
                    <a:lumMod val="50000"/>
                  </a:schemeClr>
                </a:solidFill>
              </a:rPr>
              <a:t>    </a:t>
            </a:r>
            <a:r>
              <a:rPr lang="en-US" altLang="zh-TW" sz="1300" dirty="0" smtClean="0">
                <a:solidFill>
                  <a:srgbClr val="C00000"/>
                </a:solidFill>
              </a:rPr>
              <a:t> </a:t>
            </a:r>
            <a:endParaRPr lang="zh-TW" altLang="en-US" sz="1300" dirty="0">
              <a:solidFill>
                <a:srgbClr val="C00000"/>
              </a:solidFill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670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434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擷取(10).JPG"/>
          <p:cNvPicPr>
            <a:picLocks noChangeAspect="1"/>
          </p:cNvPicPr>
          <p:nvPr/>
        </p:nvPicPr>
        <p:blipFill rotWithShape="1">
          <a:blip r:embed="rId3"/>
          <a:srcRect l="43240" t="4020" b="41250"/>
          <a:stretch/>
        </p:blipFill>
        <p:spPr>
          <a:xfrm>
            <a:off x="0" y="-12034"/>
            <a:ext cx="12192000" cy="6340645"/>
          </a:xfrm>
          <a:prstGeom prst="rect">
            <a:avLst/>
          </a:prstGeom>
        </p:spPr>
      </p:pic>
      <p:sp>
        <p:nvSpPr>
          <p:cNvPr id="5" name="Shape 56"/>
          <p:cNvSpPr txBox="1">
            <a:spLocks noGrp="1"/>
          </p:cNvSpPr>
          <p:nvPr>
            <p:ph type="title"/>
          </p:nvPr>
        </p:nvSpPr>
        <p:spPr>
          <a:xfrm>
            <a:off x="194984" y="472558"/>
            <a:ext cx="8347437" cy="763599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r>
              <a:rPr lang="zh-TW" altLang="en-US" sz="4000" dirty="0">
                <a:solidFill>
                  <a:schemeClr val="accent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本系統嘗試解決的問題</a:t>
            </a:r>
            <a:endParaRPr lang="zh-TW" sz="4000" dirty="0">
              <a:solidFill>
                <a:schemeClr val="accent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Shape 57"/>
          <p:cNvSpPr txBox="1">
            <a:spLocks/>
          </p:cNvSpPr>
          <p:nvPr/>
        </p:nvSpPr>
        <p:spPr>
          <a:xfrm>
            <a:off x="194985" y="1973706"/>
            <a:ext cx="11802030" cy="4486078"/>
          </a:xfrm>
          <a:prstGeom prst="rect">
            <a:avLst/>
          </a:prstGeom>
        </p:spPr>
        <p:txBody>
          <a:bodyPr vert="horz" lIns="91425" tIns="91425" rIns="91425" bIns="91425" rtlCol="0" anchor="t" anchorCtr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2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（一</a:t>
            </a:r>
            <a:r>
              <a:rPr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）本文與標記儲存在不同的平面</a:t>
            </a:r>
            <a:r>
              <a:rPr lang="en-US" altLang="zh-TW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(dimension)</a:t>
            </a:r>
            <a:r>
              <a:rPr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。新增修改刪除標記</a:t>
            </a:r>
            <a:r>
              <a:rPr lang="zh-TW" altLang="en-US" sz="2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sz="28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2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　    不</a:t>
            </a:r>
            <a:r>
              <a:rPr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須改變本文。</a:t>
            </a:r>
            <a:r>
              <a:rPr lang="en-US" altLang="zh-TW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在透明薄片標注，而不直接寫在書上</a:t>
            </a:r>
            <a:r>
              <a:rPr lang="en-US" altLang="zh-TW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2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（二</a:t>
            </a:r>
            <a:r>
              <a:rPr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）自動保留出處的嵌用。</a:t>
            </a:r>
          </a:p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2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（三</a:t>
            </a:r>
            <a:r>
              <a:rPr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）任意多個選取區的互文連結。</a:t>
            </a:r>
          </a:p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2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（四</a:t>
            </a:r>
            <a:r>
              <a:rPr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）同一個位置可以有多個相互重疊的標記。</a:t>
            </a:r>
          </a:p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TW" altLang="en-US" sz="2800" dirty="0">
              <a:solidFill>
                <a:schemeClr val="tx1"/>
              </a:solidFill>
            </a:endParaRPr>
          </a:p>
        </p:txBody>
      </p:sp>
      <p:cxnSp>
        <p:nvCxnSpPr>
          <p:cNvPr id="7" name="直線接點 6"/>
          <p:cNvCxnSpPr/>
          <p:nvPr/>
        </p:nvCxnSpPr>
        <p:spPr>
          <a:xfrm>
            <a:off x="0" y="1368504"/>
            <a:ext cx="7062537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>
          <a:xfrm>
            <a:off x="10778763" y="6459784"/>
            <a:ext cx="1312025" cy="365125"/>
          </a:xfrm>
        </p:spPr>
        <p:txBody>
          <a:bodyPr/>
          <a:lstStyle/>
          <a:p>
            <a:fld id="{CE6C8864-025D-4FB5-96E4-41D7D5BD0C75}" type="slidenum">
              <a:rPr lang="zh-TW" altLang="en-US" smtClean="0"/>
              <a:t>7</a:t>
            </a:fld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154112" y="6459784"/>
            <a:ext cx="11561638" cy="2923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TW" sz="1300" dirty="0" smtClean="0">
                <a:solidFill>
                  <a:schemeClr val="accent3">
                    <a:lumMod val="50000"/>
                  </a:schemeClr>
                </a:solidFill>
              </a:rPr>
              <a:t>PNC 2015 Annual Conference and Joint Meetings  </a:t>
            </a:r>
            <a:r>
              <a:rPr lang="en-US" altLang="zh-TW" sz="1300" dirty="0">
                <a:solidFill>
                  <a:srgbClr val="C00000"/>
                </a:solidFill>
              </a:rPr>
              <a:t> </a:t>
            </a:r>
            <a:r>
              <a:rPr lang="en-US" altLang="zh-TW" sz="1300" dirty="0" smtClean="0">
                <a:solidFill>
                  <a:srgbClr val="C00000"/>
                </a:solidFill>
              </a:rPr>
              <a:t>       A </a:t>
            </a:r>
            <a:r>
              <a:rPr lang="en-US" altLang="zh-TW" sz="1300" dirty="0">
                <a:solidFill>
                  <a:srgbClr val="C00000"/>
                </a:solidFill>
              </a:rPr>
              <a:t>prototype system of describing contextual information</a:t>
            </a:r>
            <a:r>
              <a:rPr lang="en-US" altLang="zh-TW" sz="1300" dirty="0" smtClean="0">
                <a:solidFill>
                  <a:srgbClr val="C00000"/>
                </a:solidFill>
              </a:rPr>
              <a:t>.          </a:t>
            </a:r>
            <a:r>
              <a:rPr lang="en-US" altLang="zh-TW" sz="1300" dirty="0" smtClean="0">
                <a:solidFill>
                  <a:schemeClr val="accent3">
                    <a:lumMod val="50000"/>
                  </a:schemeClr>
                </a:solidFill>
              </a:rPr>
              <a:t>University </a:t>
            </a:r>
            <a:r>
              <a:rPr lang="en-US" altLang="zh-TW" sz="1300" dirty="0">
                <a:solidFill>
                  <a:schemeClr val="accent3">
                    <a:lumMod val="50000"/>
                  </a:schemeClr>
                </a:solidFill>
              </a:rPr>
              <a:t>of Macau </a:t>
            </a:r>
            <a:r>
              <a:rPr lang="en-US" altLang="zh-TW" sz="1300" dirty="0" smtClean="0">
                <a:solidFill>
                  <a:schemeClr val="accent3">
                    <a:lumMod val="50000"/>
                  </a:schemeClr>
                </a:solidFill>
              </a:rPr>
              <a:t>   September  27, </a:t>
            </a:r>
            <a:r>
              <a:rPr lang="en-US" altLang="zh-TW" sz="1300" dirty="0">
                <a:solidFill>
                  <a:schemeClr val="accent3">
                    <a:lumMod val="50000"/>
                  </a:schemeClr>
                </a:solidFill>
              </a:rPr>
              <a:t>2015</a:t>
            </a:r>
            <a:r>
              <a:rPr lang="en-US" altLang="zh-TW" sz="1300" dirty="0" smtClean="0">
                <a:solidFill>
                  <a:schemeClr val="accent3">
                    <a:lumMod val="50000"/>
                  </a:schemeClr>
                </a:solidFill>
              </a:rPr>
              <a:t>    </a:t>
            </a:r>
            <a:r>
              <a:rPr lang="en-US" altLang="zh-TW" sz="1300" dirty="0" smtClean="0">
                <a:solidFill>
                  <a:srgbClr val="C00000"/>
                </a:solidFill>
              </a:rPr>
              <a:t> </a:t>
            </a:r>
            <a:endParaRPr lang="zh-TW" altLang="en-US" sz="13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16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擷取(10).JPG"/>
          <p:cNvPicPr>
            <a:picLocks noChangeAspect="1"/>
          </p:cNvPicPr>
          <p:nvPr/>
        </p:nvPicPr>
        <p:blipFill rotWithShape="1">
          <a:blip r:embed="rId3"/>
          <a:srcRect l="43240" t="4020" b="41250"/>
          <a:stretch/>
        </p:blipFill>
        <p:spPr>
          <a:xfrm>
            <a:off x="0" y="-12034"/>
            <a:ext cx="12192000" cy="6340645"/>
          </a:xfrm>
          <a:prstGeom prst="rect">
            <a:avLst/>
          </a:prstGeom>
        </p:spPr>
      </p:pic>
      <p:sp>
        <p:nvSpPr>
          <p:cNvPr id="5" name="Shape 56"/>
          <p:cNvSpPr txBox="1">
            <a:spLocks noGrp="1"/>
          </p:cNvSpPr>
          <p:nvPr>
            <p:ph type="title"/>
          </p:nvPr>
        </p:nvSpPr>
        <p:spPr>
          <a:xfrm>
            <a:off x="194984" y="472558"/>
            <a:ext cx="8347437" cy="763599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r>
              <a:rPr lang="zh-TW" altLang="en-US" sz="4000" dirty="0">
                <a:solidFill>
                  <a:schemeClr val="accent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本系統之特色</a:t>
            </a:r>
            <a:endParaRPr lang="zh-TW" sz="4000" dirty="0">
              <a:solidFill>
                <a:schemeClr val="accent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Shape 57"/>
          <p:cNvSpPr txBox="1">
            <a:spLocks/>
          </p:cNvSpPr>
          <p:nvPr/>
        </p:nvSpPr>
        <p:spPr>
          <a:xfrm>
            <a:off x="288758" y="1940705"/>
            <a:ext cx="11802030" cy="4486078"/>
          </a:xfrm>
          <a:prstGeom prst="rect">
            <a:avLst/>
          </a:prstGeom>
        </p:spPr>
        <p:txBody>
          <a:bodyPr vert="horz" lIns="91425" tIns="91425" rIns="91425" bIns="91425" rtlCol="0" anchor="t" anchorCtr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2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（一</a:t>
            </a:r>
            <a:r>
              <a:rPr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）從最原始的純文字素材，到標記管理的全視覺化介面。</a:t>
            </a:r>
          </a:p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2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（二</a:t>
            </a:r>
            <a:r>
              <a:rPr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）基於網頁技術，可線上直接使用。</a:t>
            </a:r>
          </a:p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2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（三</a:t>
            </a:r>
            <a:r>
              <a:rPr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r>
              <a:rPr lang="en-US" altLang="zh-TW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Mac OSX, Windows </a:t>
            </a:r>
            <a:r>
              <a:rPr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離線單機版</a:t>
            </a:r>
            <a:r>
              <a:rPr lang="zh-TW" altLang="en-US" sz="2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sz="2800" dirty="0">
              <a:solidFill>
                <a:schemeClr val="tx1"/>
              </a:solidFill>
            </a:endParaRPr>
          </a:p>
        </p:txBody>
      </p:sp>
      <p:cxnSp>
        <p:nvCxnSpPr>
          <p:cNvPr id="7" name="直線接點 6"/>
          <p:cNvCxnSpPr/>
          <p:nvPr/>
        </p:nvCxnSpPr>
        <p:spPr>
          <a:xfrm>
            <a:off x="0" y="1368504"/>
            <a:ext cx="7062537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>
          <a:xfrm>
            <a:off x="10778763" y="6459784"/>
            <a:ext cx="1312025" cy="365125"/>
          </a:xfrm>
        </p:spPr>
        <p:txBody>
          <a:bodyPr/>
          <a:lstStyle/>
          <a:p>
            <a:fld id="{CE6C8864-025D-4FB5-96E4-41D7D5BD0C75}" type="slidenum">
              <a:rPr lang="zh-TW" altLang="en-US" smtClean="0"/>
              <a:t>8</a:t>
            </a:fld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154112" y="6459784"/>
            <a:ext cx="11561638" cy="2923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TW" sz="1300" dirty="0" smtClean="0">
                <a:solidFill>
                  <a:schemeClr val="accent3">
                    <a:lumMod val="50000"/>
                  </a:schemeClr>
                </a:solidFill>
              </a:rPr>
              <a:t>PNC 2015 Annual Conference and Joint Meetings  </a:t>
            </a:r>
            <a:r>
              <a:rPr lang="en-US" altLang="zh-TW" sz="1300" dirty="0">
                <a:solidFill>
                  <a:srgbClr val="C00000"/>
                </a:solidFill>
              </a:rPr>
              <a:t> </a:t>
            </a:r>
            <a:r>
              <a:rPr lang="en-US" altLang="zh-TW" sz="1300" dirty="0" smtClean="0">
                <a:solidFill>
                  <a:srgbClr val="C00000"/>
                </a:solidFill>
              </a:rPr>
              <a:t>       A </a:t>
            </a:r>
            <a:r>
              <a:rPr lang="en-US" altLang="zh-TW" sz="1300" dirty="0">
                <a:solidFill>
                  <a:srgbClr val="C00000"/>
                </a:solidFill>
              </a:rPr>
              <a:t>prototype system of describing contextual information</a:t>
            </a:r>
            <a:r>
              <a:rPr lang="en-US" altLang="zh-TW" sz="1300" dirty="0" smtClean="0">
                <a:solidFill>
                  <a:srgbClr val="C00000"/>
                </a:solidFill>
              </a:rPr>
              <a:t>.          </a:t>
            </a:r>
            <a:r>
              <a:rPr lang="en-US" altLang="zh-TW" sz="1300" dirty="0" smtClean="0">
                <a:solidFill>
                  <a:schemeClr val="accent3">
                    <a:lumMod val="50000"/>
                  </a:schemeClr>
                </a:solidFill>
              </a:rPr>
              <a:t>University </a:t>
            </a:r>
            <a:r>
              <a:rPr lang="en-US" altLang="zh-TW" sz="1300" dirty="0">
                <a:solidFill>
                  <a:schemeClr val="accent3">
                    <a:lumMod val="50000"/>
                  </a:schemeClr>
                </a:solidFill>
              </a:rPr>
              <a:t>of Macau </a:t>
            </a:r>
            <a:r>
              <a:rPr lang="en-US" altLang="zh-TW" sz="1300" dirty="0" smtClean="0">
                <a:solidFill>
                  <a:schemeClr val="accent3">
                    <a:lumMod val="50000"/>
                  </a:schemeClr>
                </a:solidFill>
              </a:rPr>
              <a:t>   September  27, </a:t>
            </a:r>
            <a:r>
              <a:rPr lang="en-US" altLang="zh-TW" sz="1300" dirty="0">
                <a:solidFill>
                  <a:schemeClr val="accent3">
                    <a:lumMod val="50000"/>
                  </a:schemeClr>
                </a:solidFill>
              </a:rPr>
              <a:t>2015</a:t>
            </a:r>
            <a:r>
              <a:rPr lang="en-US" altLang="zh-TW" sz="1300" dirty="0" smtClean="0">
                <a:solidFill>
                  <a:schemeClr val="accent3">
                    <a:lumMod val="50000"/>
                  </a:schemeClr>
                </a:solidFill>
              </a:rPr>
              <a:t>    </a:t>
            </a:r>
            <a:r>
              <a:rPr lang="en-US" altLang="zh-TW" sz="1300" dirty="0" smtClean="0">
                <a:solidFill>
                  <a:srgbClr val="C00000"/>
                </a:solidFill>
              </a:rPr>
              <a:t> </a:t>
            </a:r>
            <a:endParaRPr lang="zh-TW" altLang="en-US" sz="13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41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擷取(10).JPG"/>
          <p:cNvPicPr>
            <a:picLocks noChangeAspect="1"/>
          </p:cNvPicPr>
          <p:nvPr/>
        </p:nvPicPr>
        <p:blipFill rotWithShape="1">
          <a:blip r:embed="rId3"/>
          <a:srcRect l="43240" t="4020" b="41250"/>
          <a:stretch/>
        </p:blipFill>
        <p:spPr>
          <a:xfrm>
            <a:off x="0" y="-12034"/>
            <a:ext cx="12192000" cy="6340645"/>
          </a:xfrm>
          <a:prstGeom prst="rect">
            <a:avLst/>
          </a:prstGeom>
        </p:spPr>
      </p:pic>
      <p:sp>
        <p:nvSpPr>
          <p:cNvPr id="5" name="Shape 56"/>
          <p:cNvSpPr txBox="1">
            <a:spLocks noGrp="1"/>
          </p:cNvSpPr>
          <p:nvPr>
            <p:ph type="title"/>
          </p:nvPr>
        </p:nvSpPr>
        <p:spPr>
          <a:xfrm>
            <a:off x="271184" y="470392"/>
            <a:ext cx="8347437" cy="763599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r>
              <a:rPr lang="zh-TW" altLang="en-US" sz="4000" dirty="0" smtClean="0">
                <a:solidFill>
                  <a:schemeClr val="accent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目標</a:t>
            </a:r>
            <a:endParaRPr lang="zh-TW" sz="4000" dirty="0">
              <a:solidFill>
                <a:schemeClr val="accent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Shape 57"/>
          <p:cNvSpPr txBox="1">
            <a:spLocks/>
          </p:cNvSpPr>
          <p:nvPr/>
        </p:nvSpPr>
        <p:spPr>
          <a:xfrm>
            <a:off x="0" y="1708020"/>
            <a:ext cx="11802030" cy="4486078"/>
          </a:xfrm>
          <a:prstGeom prst="rect">
            <a:avLst/>
          </a:prstGeom>
        </p:spPr>
        <p:txBody>
          <a:bodyPr vert="horz" lIns="91425" tIns="91425" rIns="91425" bIns="91425" rtlCol="0" anchor="t" anchorCtr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2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（一）可</a:t>
            </a:r>
            <a:r>
              <a:rPr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客制化，分散式、異地協作標記平台</a:t>
            </a:r>
            <a:r>
              <a:rPr lang="zh-TW" altLang="en-US" sz="2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8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2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（</a:t>
            </a:r>
            <a:r>
              <a:rPr lang="en-US" altLang="zh-TW" sz="2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co-annotation</a:t>
            </a:r>
            <a:r>
              <a:rPr lang="en-US" altLang="zh-TW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en-US" altLang="zh-TW" sz="2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co-markup</a:t>
            </a:r>
            <a:r>
              <a:rPr lang="zh-TW" altLang="en-US" sz="2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）。（</a:t>
            </a:r>
            <a:r>
              <a:rPr lang="en-US" altLang="zh-TW" sz="2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Wiki</a:t>
            </a:r>
            <a:r>
              <a:rPr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是</a:t>
            </a:r>
            <a:r>
              <a:rPr lang="en-US" altLang="zh-TW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co-editing</a:t>
            </a:r>
            <a:r>
              <a:rPr lang="en-US" altLang="zh-TW" sz="2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2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</a:t>
            </a:r>
            <a:r>
              <a:rPr lang="en-US" altLang="zh-TW" sz="2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Google </a:t>
            </a:r>
            <a:r>
              <a:rPr lang="en-US" altLang="zh-TW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Document: </a:t>
            </a:r>
            <a:r>
              <a:rPr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架構由</a:t>
            </a:r>
            <a:r>
              <a:rPr lang="en-US" altLang="zh-TW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Google</a:t>
            </a:r>
            <a:r>
              <a:rPr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主導，介面無法客制化</a:t>
            </a:r>
            <a:r>
              <a:rPr lang="zh-TW" altLang="en-US" sz="2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。）</a:t>
            </a:r>
            <a:endParaRPr lang="zh-TW" altLang="en-US" sz="28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2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（二</a:t>
            </a:r>
            <a:r>
              <a:rPr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）只要會用</a:t>
            </a:r>
            <a:r>
              <a:rPr lang="en-US" altLang="zh-TW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MS-Word </a:t>
            </a:r>
            <a:r>
              <a:rPr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就可以使用本系統，無須具備標記語言的知識</a:t>
            </a:r>
            <a:r>
              <a:rPr lang="zh-TW" altLang="en-US" sz="2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　</a:t>
            </a:r>
            <a:endParaRPr lang="en-US" altLang="zh-TW" sz="28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　</a:t>
            </a:r>
            <a:r>
              <a:rPr lang="zh-TW" altLang="en-US" sz="2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　　即可</a:t>
            </a:r>
            <a:r>
              <a:rPr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輸入及管理複雜的情境資訊。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2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（三</a:t>
            </a:r>
            <a:r>
              <a:rPr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）做為探索語意處理的基礎。</a:t>
            </a:r>
          </a:p>
        </p:txBody>
      </p:sp>
      <p:cxnSp>
        <p:nvCxnSpPr>
          <p:cNvPr id="7" name="直線接點 6"/>
          <p:cNvCxnSpPr/>
          <p:nvPr/>
        </p:nvCxnSpPr>
        <p:spPr>
          <a:xfrm>
            <a:off x="0" y="1368504"/>
            <a:ext cx="7062537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>
          <a:xfrm>
            <a:off x="10778763" y="6459784"/>
            <a:ext cx="1312025" cy="365125"/>
          </a:xfrm>
        </p:spPr>
        <p:txBody>
          <a:bodyPr/>
          <a:lstStyle/>
          <a:p>
            <a:fld id="{CE6C8864-025D-4FB5-96E4-41D7D5BD0C75}" type="slidenum">
              <a:rPr lang="zh-TW" altLang="en-US" smtClean="0"/>
              <a:t>9</a:t>
            </a:fld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154112" y="6459784"/>
            <a:ext cx="11561638" cy="2923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TW" sz="1300" dirty="0" smtClean="0">
                <a:solidFill>
                  <a:schemeClr val="accent3">
                    <a:lumMod val="50000"/>
                  </a:schemeClr>
                </a:solidFill>
              </a:rPr>
              <a:t>PNC 2015 Annual Conference and Joint Meetings  </a:t>
            </a:r>
            <a:r>
              <a:rPr lang="en-US" altLang="zh-TW" sz="1300" dirty="0">
                <a:solidFill>
                  <a:srgbClr val="C00000"/>
                </a:solidFill>
              </a:rPr>
              <a:t> </a:t>
            </a:r>
            <a:r>
              <a:rPr lang="en-US" altLang="zh-TW" sz="1300" dirty="0" smtClean="0">
                <a:solidFill>
                  <a:srgbClr val="C00000"/>
                </a:solidFill>
              </a:rPr>
              <a:t>       A </a:t>
            </a:r>
            <a:r>
              <a:rPr lang="en-US" altLang="zh-TW" sz="1300" dirty="0">
                <a:solidFill>
                  <a:srgbClr val="C00000"/>
                </a:solidFill>
              </a:rPr>
              <a:t>prototype system of describing contextual information</a:t>
            </a:r>
            <a:r>
              <a:rPr lang="en-US" altLang="zh-TW" sz="1300" dirty="0" smtClean="0">
                <a:solidFill>
                  <a:srgbClr val="C00000"/>
                </a:solidFill>
              </a:rPr>
              <a:t>.          </a:t>
            </a:r>
            <a:r>
              <a:rPr lang="en-US" altLang="zh-TW" sz="1300" dirty="0" smtClean="0">
                <a:solidFill>
                  <a:schemeClr val="accent3">
                    <a:lumMod val="50000"/>
                  </a:schemeClr>
                </a:solidFill>
              </a:rPr>
              <a:t>University </a:t>
            </a:r>
            <a:r>
              <a:rPr lang="en-US" altLang="zh-TW" sz="1300" dirty="0">
                <a:solidFill>
                  <a:schemeClr val="accent3">
                    <a:lumMod val="50000"/>
                  </a:schemeClr>
                </a:solidFill>
              </a:rPr>
              <a:t>of Macau </a:t>
            </a:r>
            <a:r>
              <a:rPr lang="en-US" altLang="zh-TW" sz="1300" dirty="0" smtClean="0">
                <a:solidFill>
                  <a:schemeClr val="accent3">
                    <a:lumMod val="50000"/>
                  </a:schemeClr>
                </a:solidFill>
              </a:rPr>
              <a:t>   September  27, </a:t>
            </a:r>
            <a:r>
              <a:rPr lang="en-US" altLang="zh-TW" sz="1300" dirty="0">
                <a:solidFill>
                  <a:schemeClr val="accent3">
                    <a:lumMod val="50000"/>
                  </a:schemeClr>
                </a:solidFill>
              </a:rPr>
              <a:t>2015</a:t>
            </a:r>
            <a:r>
              <a:rPr lang="en-US" altLang="zh-TW" sz="1300" dirty="0" smtClean="0">
                <a:solidFill>
                  <a:schemeClr val="accent3">
                    <a:lumMod val="50000"/>
                  </a:schemeClr>
                </a:solidFill>
              </a:rPr>
              <a:t>    </a:t>
            </a:r>
            <a:r>
              <a:rPr lang="en-US" altLang="zh-TW" sz="1300" dirty="0" smtClean="0">
                <a:solidFill>
                  <a:srgbClr val="C00000"/>
                </a:solidFill>
              </a:rPr>
              <a:t> </a:t>
            </a:r>
            <a:endParaRPr lang="zh-TW" altLang="en-US" sz="13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50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回顧">
  <a:themeElements>
    <a:clrScheme name="紅橙色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回顧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970</TotalTime>
  <Words>465</Words>
  <Application>Microsoft Office PowerPoint</Application>
  <PresentationFormat>自訂</PresentationFormat>
  <Paragraphs>72</Paragraphs>
  <Slides>9</Slides>
  <Notes>8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回顧</vt:lpstr>
      <vt:lpstr>情境描述系統的雛型建置  A prototype system of  describing contextual information. </vt:lpstr>
      <vt:lpstr>大  綱</vt:lpstr>
      <vt:lpstr>情境：處理意義務的必要條件</vt:lpstr>
      <vt:lpstr>互文情境：引用與相關文字</vt:lpstr>
      <vt:lpstr>XML / TEI 的先天性限制</vt:lpstr>
      <vt:lpstr>PowerPoint 簡報</vt:lpstr>
      <vt:lpstr>本系統嘗試解決的問題</vt:lpstr>
      <vt:lpstr>本系統之特色</vt:lpstr>
      <vt:lpstr>目標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從意義的生成初探到意義處理系統的雛型建置  From derivation of meaning to a prototype of meaning processing system.</dc:title>
  <dc:creator>huiping</dc:creator>
  <cp:lastModifiedBy>cheahshen yap</cp:lastModifiedBy>
  <cp:revision>34</cp:revision>
  <dcterms:created xsi:type="dcterms:W3CDTF">2015-08-26T09:51:44Z</dcterms:created>
  <dcterms:modified xsi:type="dcterms:W3CDTF">2015-10-03T03:14:27Z</dcterms:modified>
</cp:coreProperties>
</file>