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1" r:id="rId3"/>
    <p:sldId id="267" r:id="rId4"/>
    <p:sldId id="257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3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hyperlink" Target="https://kabc.dongguk.edu/viewer/view?dataId=ABC_IT_K1390_T_003&amp;imgId=037_0757_c" TargetMode="External"/><Relationship Id="rId3" Type="http://schemas.openxmlformats.org/officeDocument/2006/relationships/image" Target="../media/image1.png"/><Relationship Id="rId2" Type="http://schemas.openxmlformats.org/officeDocument/2006/relationships/hyperlink" Target="https://shutonggui.cn/sz/#ak#dn.ck#d4.n304" TargetMode="External"/><Relationship Id="rId1" Type="http://schemas.openxmlformats.org/officeDocument/2006/relationships/hyperlink" Target="https://shutonggui.cn/sz/#ak#dn.ck#d3.n267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hyperlink" Target="https://buddhism.lib.ntu.edu.tw/lesson/pali/reading/vanda3.htm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3.png"/><Relationship Id="rId2" Type="http://schemas.openxmlformats.org/officeDocument/2006/relationships/hyperlink" Target="http://ccbs.ntu.edu.tw/FULLTEXT/JR-NX012/nx12486.htm" TargetMode="External"/><Relationship Id="rId1" Type="http://schemas.openxmlformats.org/officeDocument/2006/relationships/hyperlink" Target="https://kabc.dongguk.edu/viewer/view?dataId=ABC_IT_K0549_T_011&amp;imgId=014_0601_a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" Type="http://schemas.openxmlformats.org/officeDocument/2006/relationships/hyperlink" Target="https://dia.dila.edu.tw/uv3/index.html?id=Tv26p0462#?c=0&amp;m=0&amp;s=0&amp;cv=467&amp;xywh=-2414%2C0%2C6972%2C2999" TargetMode="External"/><Relationship Id="rId1" Type="http://schemas.openxmlformats.org/officeDocument/2006/relationships/hyperlink" Target="https://buddhism.lib.ntu.edu.tw/lesson/pali/reading/vanda4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hyperlink" Target="https://buddhism.lib.ntu.edu.tw/lesson/pali/reading/vanda5.htm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hyperlink" Target="https://kabc.dongguk.edu/viewer/view?dataId=ABC_IT_K0945_T_002&amp;imgId=024_1104_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/>
              <a:t>三寶</a:t>
            </a:r>
            <a:r>
              <a:rPr lang="en-US" altLang="zh-TW"/>
              <a:t> ti-ratana</a:t>
            </a:r>
            <a:endParaRPr lang="en-US" altLang="zh-TW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TW" altLang="zh-CN" sz="4800"/>
              <a:t>佛：祖師</a:t>
            </a:r>
            <a:r>
              <a:rPr lang="en-US" altLang="zh-TW" sz="3200">
                <a:sym typeface="+mn-ea"/>
              </a:rPr>
              <a:t> </a:t>
            </a:r>
            <a:r>
              <a:rPr lang="zh-TW" altLang="zh-CN" sz="3200">
                <a:sym typeface="+mn-ea"/>
              </a:rPr>
              <a:t>覺者、醒悟之人。指悉達多．喬達摩。</a:t>
            </a:r>
            <a:endParaRPr lang="zh-TW" altLang="zh-CN" sz="3200"/>
          </a:p>
          <a:p>
            <a:r>
              <a:rPr lang="zh-TW" altLang="zh-CN" sz="4800"/>
              <a:t>法：真理</a:t>
            </a:r>
            <a:r>
              <a:rPr lang="en-US" altLang="zh-TW" sz="4800"/>
              <a:t> </a:t>
            </a:r>
            <a:r>
              <a:rPr lang="zh-TW" altLang="zh-CN" sz="3200"/>
              <a:t>佛所覺悟到，發掘出來，闡述的道理。</a:t>
            </a:r>
            <a:endParaRPr lang="zh-TW" altLang="zh-CN" sz="4800"/>
          </a:p>
          <a:p>
            <a:r>
              <a:rPr lang="zh-TW" altLang="zh-CN" sz="4800">
                <a:solidFill>
                  <a:schemeClr val="accent5"/>
                </a:solidFill>
              </a:rPr>
              <a:t>僧</a:t>
            </a:r>
            <a:r>
              <a:rPr lang="zh-TW" altLang="zh-CN" sz="4800"/>
              <a:t>：徒眾</a:t>
            </a:r>
            <a:r>
              <a:rPr lang="en-US" altLang="zh-TW" sz="4800"/>
              <a:t> </a:t>
            </a:r>
            <a:r>
              <a:rPr lang="zh-TW" altLang="zh-CN" sz="3200"/>
              <a:t>服膺佛陀教法和生活方式</a:t>
            </a:r>
            <a:r>
              <a:rPr lang="en-US" altLang="zh-TW" sz="3200"/>
              <a:t>(</a:t>
            </a:r>
            <a:r>
              <a:rPr lang="zh-TW" altLang="zh-CN" sz="3200"/>
              <a:t>出家</a:t>
            </a:r>
            <a:r>
              <a:rPr lang="en-US" altLang="zh-TW" sz="3200"/>
              <a:t>)</a:t>
            </a:r>
            <a:r>
              <a:rPr lang="zh-TW" altLang="zh-CN" sz="3200"/>
              <a:t>的</a:t>
            </a:r>
            <a:r>
              <a:rPr lang="zh-TW" altLang="zh-CN" sz="3200">
                <a:solidFill>
                  <a:schemeClr val="accent5"/>
                </a:solidFill>
              </a:rPr>
              <a:t>群體</a:t>
            </a:r>
            <a:r>
              <a:rPr lang="zh-TW" altLang="zh-CN" sz="3200">
                <a:sym typeface="+mn-ea"/>
              </a:rPr>
              <a:t>。</a:t>
            </a:r>
            <a:endParaRPr lang="en-US" altLang="zh-TW" sz="3200">
              <a:solidFill>
                <a:schemeClr val="accent5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zh-CN">
                <a:sym typeface="+mn-ea"/>
              </a:rPr>
              <a:t>悉達多．喬達摩</a:t>
            </a:r>
            <a:r>
              <a:rPr lang="en-US" altLang="zh-TW">
                <a:sym typeface="+mn-ea"/>
              </a:rPr>
              <a:t> </a:t>
            </a:r>
            <a:r>
              <a:rPr lang="en-US" altLang="zh-CN"/>
              <a:t>S</a:t>
            </a:r>
            <a:r>
              <a:rPr lang="en-US" altLang="zh-CN"/>
              <a:t>iddhartha Gotama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9601200" cy="4759325"/>
          </a:xfrm>
        </p:spPr>
        <p:txBody>
          <a:bodyPr>
            <a:normAutofit fontScale="90000" lnSpcReduction="20000"/>
          </a:bodyPr>
          <a:p>
            <a:r>
              <a:rPr lang="zh-TW" altLang="zh-CN" sz="2400"/>
              <a:t>雅利安　釋迦族人　剎帝利階級　。</a:t>
            </a:r>
            <a:endParaRPr lang="zh-TW" altLang="zh-CN" sz="2400"/>
          </a:p>
          <a:p>
            <a:r>
              <a:rPr lang="zh-TW" altLang="zh-CN" sz="2400"/>
              <a:t>喬達摩、瞿曇　　</a:t>
            </a:r>
            <a:r>
              <a:rPr lang="en-US" altLang="zh-TW" sz="2400"/>
              <a:t>Go(</a:t>
            </a:r>
            <a:r>
              <a:rPr lang="zh-TW" altLang="en-US" sz="2400"/>
              <a:t>牛</a:t>
            </a:r>
            <a:r>
              <a:rPr lang="en-US" altLang="zh-TW" sz="2400"/>
              <a:t>)+utama(</a:t>
            </a:r>
            <a:r>
              <a:rPr lang="zh-TW" altLang="en-US" sz="2400"/>
              <a:t>最好的</a:t>
            </a:r>
            <a:r>
              <a:rPr lang="en-US" altLang="zh-TW" sz="2400"/>
              <a:t>)</a:t>
            </a:r>
            <a:endParaRPr lang="en-US" altLang="zh-TW" sz="2400"/>
          </a:p>
          <a:p>
            <a:r>
              <a:rPr lang="zh-TW" altLang="en-US" sz="2400"/>
              <a:t>父</a:t>
            </a:r>
            <a:r>
              <a:rPr lang="" altLang="en-US" sz="2400"/>
              <a:t>Ś</a:t>
            </a:r>
            <a:r>
              <a:rPr lang="en-US" altLang="zh-CN" sz="2400"/>
              <a:t>uddh</a:t>
            </a:r>
            <a:r>
              <a:rPr lang="zh-TW" altLang="en-US" sz="2400"/>
              <a:t>純淨</a:t>
            </a:r>
            <a:r>
              <a:rPr lang="en-US" altLang="zh-TW" sz="2400"/>
              <a:t>o</a:t>
            </a:r>
            <a:r>
              <a:rPr lang="en-US" altLang="zh-CN" sz="2400"/>
              <a:t>dana</a:t>
            </a:r>
            <a:r>
              <a:rPr lang="zh-TW" altLang="en-US" sz="2400"/>
              <a:t>飯</a:t>
            </a:r>
            <a:endParaRPr lang="zh-TW" altLang="en-US" sz="2400"/>
          </a:p>
          <a:p>
            <a:pPr marL="457200" lvl="1" indent="0">
              <a:buNone/>
            </a:pPr>
            <a:r>
              <a:rPr lang="en-US" altLang="zh-TW" sz="1800"/>
              <a:t>(</a:t>
            </a:r>
            <a:r>
              <a:rPr lang="zh-TW" altLang="en-US" sz="1800"/>
              <a:t>白飯</a:t>
            </a:r>
            <a:r>
              <a:rPr lang="en-US" altLang="zh-TW" sz="1800"/>
              <a:t>sukkodano,</a:t>
            </a:r>
            <a:r>
              <a:rPr lang="zh-TW" altLang="en-US" sz="1800"/>
              <a:t>釋迦飯</a:t>
            </a:r>
            <a:r>
              <a:rPr lang="en-US" altLang="zh-TW" sz="1800"/>
              <a:t>sakkodano, </a:t>
            </a:r>
            <a:r>
              <a:rPr lang="zh-TW" altLang="en-US" sz="1800"/>
              <a:t>純飯</a:t>
            </a:r>
            <a:r>
              <a:rPr lang="en-US" altLang="zh-TW" sz="1800"/>
              <a:t>dhotodano,</a:t>
            </a:r>
            <a:r>
              <a:rPr lang="zh-TW" altLang="en-US" sz="1800"/>
              <a:t>無量飯</a:t>
            </a:r>
            <a:r>
              <a:rPr lang="en-US" altLang="zh-TW" sz="1800"/>
              <a:t>amitodano</a:t>
            </a:r>
            <a:r>
              <a:rPr lang="zh-TW" altLang="en-US" sz="1800"/>
              <a:t>）</a:t>
            </a:r>
            <a:endParaRPr lang="en-US" altLang="zh-CN" sz="1800"/>
          </a:p>
          <a:p>
            <a:r>
              <a:rPr lang="zh-TW" altLang="en-US" sz="2400"/>
              <a:t>生母Ｍ</a:t>
            </a:r>
            <a:r>
              <a:rPr lang="en-US" altLang="zh-TW" sz="2400"/>
              <a:t>aya</a:t>
            </a:r>
            <a:r>
              <a:rPr lang="zh-TW" altLang="en-US" sz="2400"/>
              <a:t>姨母</a:t>
            </a:r>
            <a:r>
              <a:rPr lang="en-US" altLang="zh-CN" sz="2400"/>
              <a:t>Mah</a:t>
            </a:r>
            <a:r>
              <a:rPr lang="en-US" altLang="en-US" sz="2400"/>
              <a:t>ā-</a:t>
            </a:r>
            <a:r>
              <a:rPr lang="en-US" altLang="zh-CN" sz="2400"/>
              <a:t>paj</a:t>
            </a:r>
            <a:r>
              <a:rPr lang="en-US" altLang="en-US" sz="2400"/>
              <a:t>ā</a:t>
            </a:r>
            <a:r>
              <a:rPr lang="en-US" altLang="zh-CN" sz="2400"/>
              <a:t>pat</a:t>
            </a:r>
            <a:r>
              <a:rPr lang="en-US" altLang="en-US" sz="2400"/>
              <a:t>ī(</a:t>
            </a:r>
            <a:r>
              <a:rPr lang="zh-TW" altLang="en-US" sz="2400"/>
              <a:t>造物主</a:t>
            </a:r>
            <a:r>
              <a:rPr lang="en-US" altLang="zh-TW" sz="2400"/>
              <a:t>,</a:t>
            </a:r>
            <a:r>
              <a:rPr lang="zh-TW" altLang="en-US" sz="2400"/>
              <a:t>夫人</a:t>
            </a:r>
            <a:r>
              <a:rPr lang="en-US" altLang="zh-TW" sz="2400"/>
              <a:t>)</a:t>
            </a:r>
            <a:r>
              <a:rPr lang="en-US" altLang="zh-CN" sz="2400"/>
              <a:t> Gotami</a:t>
            </a:r>
            <a:endParaRPr lang="en-US" altLang="zh-TW" sz="2400"/>
          </a:p>
          <a:p>
            <a:r>
              <a:rPr lang="zh-TW" altLang="en-US" sz="2400"/>
              <a:t>有三妻一子，表妹</a:t>
            </a:r>
            <a:r>
              <a:rPr lang="zh-CN" altLang="en-US" sz="2400"/>
              <a:t>耶輸陀羅</a:t>
            </a:r>
            <a:r>
              <a:rPr lang="en-US" altLang="zh-CN" sz="2400"/>
              <a:t>(</a:t>
            </a:r>
            <a:r>
              <a:rPr lang="zh-TW" altLang="en-US" sz="2400"/>
              <a:t>持美名</a:t>
            </a:r>
            <a:r>
              <a:rPr lang="en-US" altLang="zh-CN" sz="2400"/>
              <a:t>Yasodhar</a:t>
            </a:r>
            <a:r>
              <a:rPr lang="en-US" altLang="en-US" sz="2400"/>
              <a:t>ā </a:t>
            </a:r>
            <a:r>
              <a:rPr lang="zh-TW" altLang="en-US" sz="2400"/>
              <a:t>，羅睺羅</a:t>
            </a:r>
            <a:r>
              <a:rPr lang="en-US" altLang="zh-TW" sz="2400"/>
              <a:t>,</a:t>
            </a:r>
            <a:r>
              <a:rPr lang="zh-CN" altLang="en-US" sz="2400"/>
              <a:t>月蝕</a:t>
            </a:r>
            <a:r>
              <a:rPr lang="zh-TW" altLang="zh-CN" sz="2400"/>
              <a:t>出生</a:t>
            </a:r>
            <a:r>
              <a:rPr lang="en-US" altLang="zh-TW" sz="2400"/>
              <a:t> </a:t>
            </a:r>
            <a:r>
              <a:rPr lang="en-US" altLang="zh-CN" sz="2400"/>
              <a:t>R</a:t>
            </a:r>
            <a:r>
              <a:rPr lang="en-US" altLang="en-US" sz="2400"/>
              <a:t>ā</a:t>
            </a:r>
            <a:r>
              <a:rPr lang="en-US" altLang="zh-CN" sz="2400"/>
              <a:t>hula</a:t>
            </a:r>
            <a:r>
              <a:rPr lang="zh-TW" altLang="en-US" sz="2000"/>
              <a:t>）</a:t>
            </a:r>
            <a:endParaRPr lang="zh-TW" altLang="en-US" sz="2000"/>
          </a:p>
          <a:p>
            <a:pPr marL="800100" lvl="1" indent="-342900">
              <a:buAutoNum type="arabicPeriod"/>
            </a:pPr>
            <a:r>
              <a:rPr lang="zh-CN" altLang="en-US" sz="2400">
                <a:sym typeface="+mn-ea"/>
              </a:rPr>
              <a:t>他們因為害怕血統混雜，四個王子只跟自己種姓的女性通婚</a:t>
            </a:r>
            <a:r>
              <a:rPr lang="en-US" altLang="zh-CN" sz="2400">
                <a:sym typeface="+mn-ea"/>
              </a:rPr>
              <a:t> </a:t>
            </a:r>
            <a:r>
              <a:rPr lang="en-US" altLang="zh-CN" sz="2400">
                <a:sym typeface="+mn-ea"/>
                <a:hlinkClick r:id="rId1" action="ppaction://hlinkfile"/>
              </a:rPr>
              <a:t>DN3.267</a:t>
            </a:r>
            <a:endParaRPr lang="zh-CN" altLang="en-US" sz="2400"/>
          </a:p>
          <a:p>
            <a:pPr marL="800100" lvl="1" indent="-342900">
              <a:buAutoNum type="arabicPeriod"/>
            </a:pPr>
            <a:r>
              <a:rPr lang="zh-CN" altLang="en-US" sz="2400"/>
              <a:t>喬答摩沙門出生於純正的血統，父系母系追溯上七代都沒有跟其他種姓雜配，七代的剎帝利種姓都不受質疑</a:t>
            </a:r>
            <a:r>
              <a:rPr lang="en-US" altLang="zh-CN" sz="2400"/>
              <a:t> </a:t>
            </a:r>
            <a:r>
              <a:rPr lang="en-US" altLang="zh-TW" sz="2400">
                <a:sym typeface="+mn-ea"/>
                <a:hlinkClick r:id="rId2" tooltip="" action="ppaction://hlinkfile"/>
              </a:rPr>
              <a:t>DN4.304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895" y="0"/>
            <a:ext cx="1983105" cy="6641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86220" y="6249670"/>
            <a:ext cx="440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>
                <a:hlinkClick r:id="rId4" tooltip="" action="ppaction://hlinkfile"/>
              </a:rPr>
              <a:t>根本說一切有部毗奈耶破僧事卷三</a:t>
            </a:r>
            <a:endParaRPr lang="zh-TW" altLang="en-US"/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zh-CN"/>
              <a:t>佛</a:t>
            </a:r>
            <a:r>
              <a:rPr lang="en-US" altLang="zh-TW"/>
              <a:t> Buddha</a:t>
            </a:r>
            <a:r>
              <a:rPr lang="en-US" altLang="zh-TW"/>
              <a:t> </a:t>
            </a:r>
            <a:r>
              <a:rPr lang="zh-TW" altLang="en-US" sz="1800">
                <a:hlinkClick r:id="rId1" action="ppaction://hlinkfile"/>
              </a:rPr>
              <a:t>逐字解說</a:t>
            </a:r>
            <a:endParaRPr lang="en-US" altLang="zh-TW" sz="1800">
              <a:hlinkClick r:id="rId1" action="ppaction://hlinkfile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219200"/>
            <a:ext cx="10053320" cy="5396230"/>
          </a:xfrm>
        </p:spPr>
        <p:txBody>
          <a:bodyPr>
            <a:normAutofit lnSpcReduction="10000"/>
          </a:bodyPr>
          <a:p>
            <a:r>
              <a:rPr lang="en-US" altLang="zh-CN" sz="2000"/>
              <a:t>Iti</a:t>
            </a:r>
            <a:r>
              <a:rPr lang="zh-TW" altLang="en-US" sz="2000"/>
              <a:t>這樣</a:t>
            </a:r>
            <a:r>
              <a:rPr lang="en-US" altLang="zh-CN" sz="2000"/>
              <a:t> pi</a:t>
            </a:r>
            <a:r>
              <a:rPr lang="zh-TW" altLang="en-US" sz="2000"/>
              <a:t>又</a:t>
            </a:r>
            <a:r>
              <a:rPr lang="en-US" altLang="zh-CN" sz="2000"/>
              <a:t> so</a:t>
            </a:r>
            <a:r>
              <a:rPr lang="zh-TW" altLang="en-US" sz="2000"/>
              <a:t>那位</a:t>
            </a:r>
            <a:r>
              <a:rPr lang="en-US" altLang="zh-CN" sz="2000"/>
              <a:t> bhagav</a:t>
            </a:r>
            <a:r>
              <a:rPr lang="en-US" altLang="en-US" sz="2000"/>
              <a:t>ā  ||  </a:t>
            </a:r>
            <a:r>
              <a:rPr lang="en-US" altLang="zh-CN" sz="2000"/>
              <a:t>idha</a:t>
            </a:r>
            <a:r>
              <a:rPr lang="zh-TW" altLang="en-US" sz="2000"/>
              <a:t>這裡</a:t>
            </a:r>
            <a:r>
              <a:rPr lang="en-US" altLang="zh-CN" sz="2000"/>
              <a:t> 10.</a:t>
            </a:r>
            <a:r>
              <a:rPr lang="en-US" altLang="zh-CN" sz="2000" b="1"/>
              <a:t>tath</a:t>
            </a:r>
            <a:r>
              <a:rPr lang="en-US" altLang="en-US" sz="2000" b="1"/>
              <a:t>ā</a:t>
            </a:r>
            <a:r>
              <a:rPr lang="en-US" altLang="zh-CN" sz="2000" b="1"/>
              <a:t>gato</a:t>
            </a:r>
            <a:r>
              <a:rPr lang="zh-TW" altLang="en-US" sz="2000"/>
              <a:t>如來</a:t>
            </a:r>
            <a:r>
              <a:rPr lang="en-US" altLang="zh-CN" sz="2000"/>
              <a:t> loke</a:t>
            </a:r>
            <a:r>
              <a:rPr lang="zh-TW" altLang="en-US" sz="2000"/>
              <a:t>世間</a:t>
            </a:r>
            <a:r>
              <a:rPr lang="en-US" altLang="zh-TW" sz="2000"/>
              <a:t> </a:t>
            </a:r>
            <a:r>
              <a:rPr lang="en-US" altLang="zh-CN" sz="2000"/>
              <a:t> uppajjati</a:t>
            </a:r>
            <a:r>
              <a:rPr lang="zh-TW" altLang="en-US" sz="2000"/>
              <a:t>出現</a:t>
            </a:r>
            <a:r>
              <a:rPr lang="en-US" altLang="zh-CN" sz="2000"/>
              <a:t> </a:t>
            </a:r>
            <a:endParaRPr lang="en-US" altLang="zh-CN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arahaṃ </a:t>
            </a:r>
            <a:r>
              <a:rPr lang="zh-TW" altLang="en-US" sz="2800"/>
              <a:t>應、應供</a:t>
            </a:r>
            <a:r>
              <a:rPr lang="en-US" altLang="zh-TW" sz="2800"/>
              <a:t> </a:t>
            </a:r>
            <a:r>
              <a:rPr lang="zh-TW" altLang="en-US" sz="2800"/>
              <a:t>（阿羅漢）</a:t>
            </a:r>
            <a:endParaRPr lang="en-US" altLang="zh-CN" sz="28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samm</a:t>
            </a:r>
            <a:r>
              <a:rPr lang="en-US" altLang="en-US" sz="2800"/>
              <a:t>ā</a:t>
            </a:r>
            <a:r>
              <a:rPr lang="zh-TW" altLang="en-US" sz="2800"/>
              <a:t>正</a:t>
            </a:r>
            <a:r>
              <a:rPr lang="en-US" altLang="en-US" sz="2800"/>
              <a:t>-</a:t>
            </a:r>
            <a:r>
              <a:rPr lang="en-US" altLang="zh-CN" sz="2800"/>
              <a:t>saṃ</a:t>
            </a:r>
            <a:r>
              <a:rPr lang="zh-TW" altLang="en-US" sz="2800"/>
              <a:t>遍</a:t>
            </a:r>
            <a:r>
              <a:rPr lang="en-US" altLang="zh-TW" sz="2800"/>
              <a:t>(</a:t>
            </a:r>
            <a:r>
              <a:rPr lang="zh-TW" altLang="en-US" sz="2800"/>
              <a:t>等</a:t>
            </a:r>
            <a:r>
              <a:rPr lang="en-US" altLang="zh-TW" sz="2800"/>
              <a:t>)</a:t>
            </a:r>
            <a:r>
              <a:rPr lang="en-US" altLang="zh-CN" sz="2800"/>
              <a:t>buddho</a:t>
            </a:r>
            <a:r>
              <a:rPr lang="zh-TW" altLang="en-US" sz="2800"/>
              <a:t>知（正覺</a:t>
            </a:r>
            <a:r>
              <a:rPr lang="en-US" altLang="zh-TW" sz="2800"/>
              <a:t>)</a:t>
            </a:r>
            <a:endParaRPr lang="en-US" altLang="zh-CN" sz="28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vijj</a:t>
            </a:r>
            <a:r>
              <a:rPr lang="en-US" altLang="en-US" sz="2800"/>
              <a:t>ā</a:t>
            </a:r>
            <a:r>
              <a:rPr lang="zh-TW" altLang="en-US" sz="2800"/>
              <a:t>明</a:t>
            </a:r>
            <a:r>
              <a:rPr lang="en-US" altLang="en-US" sz="2800"/>
              <a:t>-</a:t>
            </a:r>
            <a:r>
              <a:rPr lang="en-US" altLang="zh-CN" sz="2800"/>
              <a:t>caraṇa</a:t>
            </a:r>
            <a:r>
              <a:rPr lang="zh-TW" altLang="en-US" sz="2800"/>
              <a:t>踐行</a:t>
            </a:r>
            <a:r>
              <a:rPr lang="en-US" altLang="zh-CN" sz="2800"/>
              <a:t>-saṃpanno(saṃ-pad pp.</a:t>
            </a:r>
            <a:r>
              <a:rPr lang="en-US" altLang="zh-TW" sz="2800"/>
              <a:t>)</a:t>
            </a:r>
            <a:r>
              <a:rPr lang="en-US" altLang="zh-CN" sz="2800"/>
              <a:t> </a:t>
            </a:r>
            <a:r>
              <a:rPr lang="zh-TW" altLang="en-US" sz="2800"/>
              <a:t>具足</a:t>
            </a:r>
            <a:endParaRPr lang="en-US" altLang="zh-CN" sz="28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sugato </a:t>
            </a:r>
            <a:r>
              <a:rPr lang="zh-TW" altLang="en-US" sz="2800"/>
              <a:t>善逝</a:t>
            </a:r>
            <a:r>
              <a:rPr lang="en-US" altLang="zh-TW" sz="2800"/>
              <a:t> </a:t>
            </a:r>
            <a:r>
              <a:rPr lang="zh-TW" altLang="en-US" sz="2800"/>
              <a:t>（善至）</a:t>
            </a:r>
            <a:r>
              <a:rPr lang="en-US" altLang="zh-CN" sz="2800"/>
              <a:t> </a:t>
            </a:r>
            <a:endParaRPr lang="en-US" altLang="zh-CN" sz="28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loka</a:t>
            </a:r>
            <a:r>
              <a:rPr lang="zh-TW" altLang="en-US" sz="2800">
                <a:sym typeface="+mn-ea"/>
              </a:rPr>
              <a:t>世間</a:t>
            </a:r>
            <a:r>
              <a:rPr lang="en-US" altLang="zh-CN" sz="2800"/>
              <a:t>-vid</a:t>
            </a:r>
            <a:r>
              <a:rPr lang="en-US" altLang="en-US" sz="2800"/>
              <a:t>ū </a:t>
            </a:r>
            <a:r>
              <a:rPr lang="zh-TW" altLang="en-US" sz="2800"/>
              <a:t>解（熟知、賢明）</a:t>
            </a:r>
            <a:endParaRPr lang="en-US" altLang="en-US" sz="28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anuttara-</a:t>
            </a:r>
            <a:r>
              <a:rPr lang="en-US" altLang="zh-CN" sz="2800">
                <a:solidFill>
                  <a:schemeClr val="accent1"/>
                </a:solidFill>
              </a:rPr>
              <a:t>purisa</a:t>
            </a:r>
            <a:r>
              <a:rPr lang="en-US" altLang="zh-CN" sz="2800"/>
              <a:t>-</a:t>
            </a:r>
            <a:r>
              <a:rPr lang="en-US" altLang="zh-CN" sz="2800">
                <a:solidFill>
                  <a:schemeClr val="accent4"/>
                </a:solidFill>
              </a:rPr>
              <a:t>damma</a:t>
            </a:r>
            <a:r>
              <a:rPr lang="en-US" altLang="zh-CN" sz="2800"/>
              <a:t>-</a:t>
            </a:r>
            <a:r>
              <a:rPr lang="en-US" altLang="zh-CN" sz="2800">
                <a:solidFill>
                  <a:schemeClr val="accent2"/>
                </a:solidFill>
              </a:rPr>
              <a:t>s</a:t>
            </a:r>
            <a:r>
              <a:rPr lang="en-US" altLang="en-US" sz="2800">
                <a:solidFill>
                  <a:schemeClr val="accent2"/>
                </a:solidFill>
              </a:rPr>
              <a:t>ā</a:t>
            </a:r>
            <a:r>
              <a:rPr lang="en-US" altLang="zh-CN" sz="2800">
                <a:solidFill>
                  <a:schemeClr val="accent2"/>
                </a:solidFill>
              </a:rPr>
              <a:t>rath</a:t>
            </a:r>
            <a:r>
              <a:rPr lang="en-US" altLang="en-US" sz="2800">
                <a:solidFill>
                  <a:schemeClr val="accent2"/>
                </a:solidFill>
              </a:rPr>
              <a:t>ī</a:t>
            </a:r>
            <a:r>
              <a:rPr lang="en-US" altLang="en-US" sz="2800"/>
              <a:t> </a:t>
            </a:r>
            <a:r>
              <a:rPr lang="zh-CN" altLang="en-US" sz="2800"/>
              <a:t>無上士</a:t>
            </a:r>
            <a:r>
              <a:rPr lang="zh-CN" altLang="en-US" sz="2800">
                <a:solidFill>
                  <a:schemeClr val="accent2"/>
                </a:solidFill>
              </a:rPr>
              <a:t>調御</a:t>
            </a:r>
            <a:r>
              <a:rPr lang="zh-CN" altLang="en-US" sz="2800"/>
              <a:t>丈夫</a:t>
            </a:r>
            <a:r>
              <a:rPr lang="en-US" altLang="zh-CN" sz="2800"/>
              <a:t> (</a:t>
            </a:r>
            <a:r>
              <a:rPr lang="zh-TW" altLang="en-US" sz="2800">
                <a:solidFill>
                  <a:schemeClr val="accent4"/>
                </a:solidFill>
              </a:rPr>
              <a:t>可馴化</a:t>
            </a:r>
            <a:r>
              <a:rPr lang="zh-TW" altLang="en-US" sz="2800">
                <a:solidFill>
                  <a:schemeClr val="accent1"/>
                </a:solidFill>
              </a:rPr>
              <a:t>丈夫</a:t>
            </a:r>
            <a:r>
              <a:rPr lang="zh-TW" altLang="zh-CN" sz="2800"/>
              <a:t>的頂級</a:t>
            </a:r>
            <a:r>
              <a:rPr lang="zh-CN" altLang="en-US" sz="2800">
                <a:solidFill>
                  <a:schemeClr val="accent2"/>
                </a:solidFill>
              </a:rPr>
              <a:t>教練</a:t>
            </a:r>
            <a:r>
              <a:rPr lang="en-US" altLang="zh-CN" sz="2800">
                <a:solidFill>
                  <a:schemeClr val="accent2"/>
                </a:solidFill>
              </a:rPr>
              <a:t>)</a:t>
            </a:r>
            <a:endParaRPr lang="zh-CN" altLang="en-US" sz="28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satth</a:t>
            </a:r>
            <a:r>
              <a:rPr lang="en-US" altLang="en-US" sz="2800"/>
              <a:t>ā(śā</a:t>
            </a:r>
            <a:r>
              <a:rPr lang="en-US" altLang="zh-CN" sz="2800"/>
              <a:t>stṛ)</a:t>
            </a:r>
            <a:r>
              <a:rPr lang="zh-TW" altLang="en-US" sz="2800"/>
              <a:t>教師</a:t>
            </a:r>
            <a:r>
              <a:rPr lang="en-US" altLang="zh-CN" sz="2800"/>
              <a:t> deva</a:t>
            </a:r>
            <a:r>
              <a:rPr lang="zh-TW" altLang="en-US" sz="2800"/>
              <a:t>天</a:t>
            </a:r>
            <a:r>
              <a:rPr lang="en-US" altLang="zh-CN" sz="2800"/>
              <a:t>-manuss</a:t>
            </a:r>
            <a:r>
              <a:rPr lang="en-US" altLang="en-US" sz="2800"/>
              <a:t>ā</a:t>
            </a:r>
            <a:r>
              <a:rPr lang="en-US" altLang="zh-CN" sz="2800"/>
              <a:t>naṃ </a:t>
            </a:r>
            <a:r>
              <a:rPr lang="zh-TW" altLang="en-US" sz="2800"/>
              <a:t>人類。</a:t>
            </a:r>
            <a:endParaRPr lang="en-US" altLang="zh-CN" sz="28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buddho </a:t>
            </a:r>
            <a:r>
              <a:rPr lang="zh-TW" altLang="en-US" sz="2800"/>
              <a:t>佛</a:t>
            </a:r>
            <a:endParaRPr lang="en-US" altLang="zh-CN" sz="28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800"/>
              <a:t>bhagav</a:t>
            </a:r>
            <a:r>
              <a:rPr lang="en-US" altLang="en-US" sz="2800"/>
              <a:t>ā</a:t>
            </a:r>
            <a:r>
              <a:rPr lang="en-US" altLang="zh-CN" sz="2800"/>
              <a:t> </a:t>
            </a:r>
            <a:r>
              <a:rPr lang="zh-TW" altLang="en-US" sz="2800"/>
              <a:t>世尊</a:t>
            </a:r>
            <a:r>
              <a:rPr lang="en-US" altLang="zh-TW" sz="2800"/>
              <a:t> </a:t>
            </a:r>
            <a:r>
              <a:rPr lang="en-US" altLang="zh-CN" sz="2800"/>
              <a:t>ti.</a:t>
            </a:r>
            <a:endParaRPr lang="en-US" altLang="zh-CN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015" y="0"/>
            <a:ext cx="1564005" cy="68637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4260" y="24765"/>
            <a:ext cx="3141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2800"/>
              <a:t>妙法蓮華經</a:t>
            </a:r>
            <a:r>
              <a:rPr lang="en-US" altLang="zh-TW" sz="2800"/>
              <a:t> </a:t>
            </a:r>
            <a:r>
              <a:rPr lang="zh-CN" altLang="en-US" sz="2800"/>
              <a:t>譬喻品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zh-CN"/>
              <a:t>佛</a:t>
            </a:r>
            <a:r>
              <a:rPr lang="en-US" altLang="zh-TW"/>
              <a:t> =? </a:t>
            </a:r>
            <a:r>
              <a:rPr lang="zh-TW" altLang="en-US"/>
              <a:t>阿羅漢</a:t>
            </a:r>
            <a:r>
              <a:rPr lang="en-US" altLang="zh-TW"/>
              <a:t> </a:t>
            </a:r>
            <a:endParaRPr lang="en-US" altLang="zh-TW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9300845" cy="4759325"/>
          </a:xfrm>
        </p:spPr>
        <p:txBody>
          <a:bodyPr>
            <a:normAutofit lnSpcReduction="20000"/>
          </a:bodyPr>
          <a:p>
            <a:r>
              <a:rPr lang="zh-CN" altLang="en-US" sz="2400">
                <a:solidFill>
                  <a:schemeClr val="accent5"/>
                </a:solidFill>
              </a:rPr>
              <a:t>原始聖典中，佛</a:t>
            </a:r>
            <a:r>
              <a:rPr lang="en-US" altLang="zh-CN" sz="2400">
                <a:solidFill>
                  <a:schemeClr val="accent5"/>
                </a:solidFill>
              </a:rPr>
              <a:t>=</a:t>
            </a:r>
            <a:r>
              <a:rPr lang="zh-TW" altLang="en-US" sz="2400">
                <a:solidFill>
                  <a:schemeClr val="accent5"/>
                </a:solidFill>
              </a:rPr>
              <a:t>阿</a:t>
            </a:r>
            <a:r>
              <a:rPr lang="zh-CN" altLang="en-US" sz="2400">
                <a:solidFill>
                  <a:schemeClr val="accent5"/>
                </a:solidFill>
              </a:rPr>
              <a:t>羅漢</a:t>
            </a:r>
            <a:r>
              <a:rPr lang="zh-TW" altLang="zh-CN" sz="2400">
                <a:solidFill>
                  <a:schemeClr val="accent5"/>
                </a:solidFill>
              </a:rPr>
              <a:t>。</a:t>
            </a:r>
            <a:endParaRPr lang="zh-TW" altLang="zh-CN" sz="240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zh-CN" altLang="en-US" sz="2400"/>
              <a:t>《</a:t>
            </a:r>
            <a:r>
              <a:rPr lang="zh-TW" altLang="zh-CN" sz="2400"/>
              <a:t>大</a:t>
            </a:r>
            <a:r>
              <a:rPr lang="zh-CN" altLang="en-US" sz="2400"/>
              <a:t>犍度》：「世尊說此教時，</a:t>
            </a:r>
            <a:r>
              <a:rPr lang="zh-CN" altLang="en-US" sz="2400">
                <a:solidFill>
                  <a:schemeClr val="accent6"/>
                </a:solidFill>
              </a:rPr>
              <a:t>五比丘</a:t>
            </a:r>
            <a:r>
              <a:rPr lang="zh-CN" altLang="en-US" sz="2400"/>
              <a:t>無取，而由諸漏得心解脫。其時世間有</a:t>
            </a:r>
            <a:r>
              <a:rPr lang="zh-CN" altLang="en-US" sz="2400" u="sng">
                <a:solidFill>
                  <a:schemeClr val="accent4"/>
                </a:solidFill>
              </a:rPr>
              <a:t>六</a:t>
            </a:r>
            <a:r>
              <a:rPr lang="zh-CN" altLang="en-US" sz="2400" u="sng">
                <a:solidFill>
                  <a:schemeClr val="accent2"/>
                </a:solidFill>
              </a:rPr>
              <a:t>阿羅漢</a:t>
            </a:r>
            <a:r>
              <a:rPr lang="zh-CN" altLang="en-US" sz="2400" u="sng"/>
              <a:t>矣</a:t>
            </a:r>
            <a:r>
              <a:rPr lang="zh-CN" altLang="en-US" sz="2400"/>
              <a:t>。」</a:t>
            </a:r>
            <a:r>
              <a:rPr lang="en-US" altLang="zh-CN" sz="2400"/>
              <a:t>(CBETA 2024.R3, N03, no. 2, p. 20a13-14)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000"/>
              <a:t>Imasmi</a:t>
            </a:r>
            <a:r>
              <a:rPr lang="en-US" altLang="en-US" sz="2000"/>
              <a:t>ñ</a:t>
            </a:r>
            <a:r>
              <a:rPr lang="en-US" altLang="zh-CN" sz="2000"/>
              <a:t>ca pana veyy</a:t>
            </a:r>
            <a:r>
              <a:rPr lang="en-US" altLang="en-US" sz="2000"/>
              <a:t>ā</a:t>
            </a:r>
            <a:r>
              <a:rPr lang="en-US" altLang="zh-CN" sz="2000"/>
              <a:t>karaṇasmiṁ bha</a:t>
            </a:r>
            <a:r>
              <a:rPr lang="en-US" altLang="en-US" sz="2000"/>
              <a:t>ññ</a:t>
            </a:r>
            <a:r>
              <a:rPr lang="en-US" altLang="zh-CN" sz="2000"/>
              <a:t>am</a:t>
            </a:r>
            <a:r>
              <a:rPr lang="en-US" altLang="en-US" sz="2000"/>
              <a:t>ā</a:t>
            </a:r>
            <a:r>
              <a:rPr lang="en-US" altLang="zh-CN" sz="2000"/>
              <a:t>ne </a:t>
            </a:r>
            <a:r>
              <a:rPr lang="en-US" altLang="zh-CN" sz="2000">
                <a:solidFill>
                  <a:schemeClr val="accent6"/>
                </a:solidFill>
              </a:rPr>
              <a:t>pa</a:t>
            </a:r>
            <a:r>
              <a:rPr lang="en-US" altLang="en-US" sz="2000">
                <a:solidFill>
                  <a:schemeClr val="accent6"/>
                </a:solidFill>
              </a:rPr>
              <a:t>ñ</a:t>
            </a:r>
            <a:r>
              <a:rPr lang="en-US" altLang="zh-CN" sz="2000">
                <a:solidFill>
                  <a:schemeClr val="accent6"/>
                </a:solidFill>
              </a:rPr>
              <a:t>ca-vaggiy</a:t>
            </a:r>
            <a:r>
              <a:rPr lang="en-US" altLang="en-US" sz="2000">
                <a:solidFill>
                  <a:schemeClr val="accent6"/>
                </a:solidFill>
              </a:rPr>
              <a:t>ā</a:t>
            </a:r>
            <a:r>
              <a:rPr lang="en-US" altLang="zh-CN" sz="2000">
                <a:solidFill>
                  <a:schemeClr val="accent6"/>
                </a:solidFill>
              </a:rPr>
              <a:t>naṁ bhikkh</a:t>
            </a:r>
            <a:r>
              <a:rPr lang="en-US" altLang="en-US" sz="2000">
                <a:solidFill>
                  <a:schemeClr val="accent6"/>
                </a:solidFill>
              </a:rPr>
              <a:t>ū</a:t>
            </a:r>
            <a:r>
              <a:rPr lang="en-US" altLang="zh-CN" sz="2000">
                <a:solidFill>
                  <a:schemeClr val="accent6"/>
                </a:solidFill>
              </a:rPr>
              <a:t>naṁ</a:t>
            </a:r>
            <a:r>
              <a:rPr lang="en-US" altLang="zh-CN" sz="2000"/>
              <a:t> anup</a:t>
            </a:r>
            <a:r>
              <a:rPr lang="en-US" altLang="en-US" sz="2000"/>
              <a:t>ā</a:t>
            </a:r>
            <a:r>
              <a:rPr lang="en-US" altLang="zh-CN" sz="2000"/>
              <a:t>d</a:t>
            </a:r>
            <a:r>
              <a:rPr lang="en-US" altLang="en-US" sz="2000"/>
              <a:t>ā</a:t>
            </a:r>
            <a:r>
              <a:rPr lang="en-US" altLang="zh-CN" sz="2000"/>
              <a:t>ya </a:t>
            </a:r>
            <a:r>
              <a:rPr lang="en-US" altLang="en-US" sz="2000"/>
              <a:t>ā</a:t>
            </a:r>
            <a:r>
              <a:rPr lang="en-US" altLang="zh-CN" sz="2000"/>
              <a:t>savehi citt</a:t>
            </a:r>
            <a:r>
              <a:rPr lang="en-US" altLang="en-US" sz="2000"/>
              <a:t>ā</a:t>
            </a:r>
            <a:r>
              <a:rPr lang="en-US" altLang="zh-CN" sz="2000"/>
              <a:t>ni vimucciṁsu.  Tena kho pana samayena </a:t>
            </a:r>
            <a:r>
              <a:rPr lang="en-US" altLang="zh-CN" sz="2000">
                <a:solidFill>
                  <a:schemeClr val="accent4"/>
                </a:solidFill>
              </a:rPr>
              <a:t>cha</a:t>
            </a:r>
            <a:r>
              <a:rPr lang="en-US" altLang="zh-CN" sz="2000"/>
              <a:t> loke </a:t>
            </a:r>
            <a:r>
              <a:rPr lang="en-US" altLang="zh-CN" sz="2000">
                <a:solidFill>
                  <a:schemeClr val="accent2"/>
                </a:solidFill>
              </a:rPr>
              <a:t>arahanto </a:t>
            </a:r>
            <a:r>
              <a:rPr lang="en-US" altLang="zh-CN" sz="2000"/>
              <a:t>honti.</a:t>
            </a:r>
            <a:endParaRPr lang="en-US" altLang="zh-CN" sz="2000"/>
          </a:p>
          <a:p>
            <a:r>
              <a:rPr lang="zh-TW" altLang="zh-CN" sz="2400">
                <a:solidFill>
                  <a:schemeClr val="accent5"/>
                </a:solidFill>
                <a:sym typeface="+mn-ea"/>
              </a:rPr>
              <a:t>後期</a:t>
            </a:r>
            <a:r>
              <a:rPr lang="zh-CN" altLang="en-US" sz="2400">
                <a:solidFill>
                  <a:schemeClr val="accent5"/>
                </a:solidFill>
                <a:sym typeface="+mn-ea"/>
              </a:rPr>
              <a:t>聖典，</a:t>
            </a:r>
            <a:r>
              <a:rPr lang="zh-TW" altLang="zh-CN" sz="2400">
                <a:solidFill>
                  <a:schemeClr val="accent5"/>
                </a:solidFill>
                <a:sym typeface="+mn-ea"/>
              </a:rPr>
              <a:t>佛＞阿</a:t>
            </a:r>
            <a:r>
              <a:rPr lang="zh-CN" altLang="en-US" sz="2400">
                <a:solidFill>
                  <a:schemeClr val="accent5"/>
                </a:solidFill>
                <a:sym typeface="+mn-ea"/>
              </a:rPr>
              <a:t>羅漢</a:t>
            </a:r>
            <a:r>
              <a:rPr lang="zh-TW" altLang="zh-CN" sz="2400">
                <a:solidFill>
                  <a:schemeClr val="accent5"/>
                </a:solidFill>
                <a:sym typeface="+mn-ea"/>
              </a:rPr>
              <a:t>（舍利弗是上座阿羅漢）。</a:t>
            </a:r>
            <a:endParaRPr lang="en-US" altLang="zh-CN" sz="2400"/>
          </a:p>
          <a:p>
            <a:pPr marL="0" indent="0">
              <a:buNone/>
            </a:pPr>
            <a:r>
              <a:rPr lang="zh-CN" altLang="en-US" sz="2000"/>
              <a:t>「舍利弗非一切智，於佛智慧中，譬如小兒</a:t>
            </a:r>
            <a:r>
              <a:rPr lang="en-US" altLang="zh-CN" sz="2000"/>
              <a:t>! </a:t>
            </a:r>
            <a:r>
              <a:rPr lang="zh-CN" altLang="en-US" sz="2000"/>
              <a:t>」</a:t>
            </a:r>
            <a:r>
              <a:rPr lang="zh-TW" altLang="zh-CN" sz="2000">
                <a:hlinkClick r:id="rId1" action="ppaction://hlinkfile"/>
              </a:rPr>
              <a:t>大智度論</a:t>
            </a:r>
            <a:r>
              <a:rPr lang="en-US" altLang="zh-TW" sz="2000">
                <a:hlinkClick r:id="rId1" action="ppaction://hlinkfile"/>
              </a:rPr>
              <a:t> </a:t>
            </a:r>
            <a:r>
              <a:rPr lang="zh-TW" altLang="zh-CN" sz="2000">
                <a:hlinkClick r:id="rId1" action="ppaction://hlinkfile"/>
              </a:rPr>
              <a:t>舍利弗因緣</a:t>
            </a:r>
            <a:r>
              <a:rPr lang="en-US" altLang="zh-TW" sz="2000">
                <a:hlinkClick r:id="rId1" action="ppaction://hlinkfile"/>
              </a:rPr>
              <a:t>16</a:t>
            </a:r>
            <a:endParaRPr lang="zh-CN" altLang="en-US" sz="2000"/>
          </a:p>
          <a:p>
            <a:pPr marL="0" indent="0">
              <a:buNone/>
            </a:pPr>
            <a:r>
              <a:rPr lang="zh-TW" altLang="zh-CN" sz="2000"/>
              <a:t>參見</a:t>
            </a:r>
            <a:r>
              <a:rPr lang="en-US" altLang="zh-TW" sz="2000"/>
              <a:t> </a:t>
            </a:r>
            <a:r>
              <a:rPr lang="zh-TW" altLang="en-US" sz="2000"/>
              <a:t>楊惠南</a:t>
            </a:r>
            <a:r>
              <a:rPr lang="en-US" altLang="zh-TW" sz="2000"/>
              <a:t> </a:t>
            </a:r>
            <a:r>
              <a:rPr lang="zh-CN" altLang="en-US" sz="2000">
                <a:hlinkClick r:id="rId2"/>
              </a:rPr>
              <a:t>論前後期佛教對解脫境的看法</a:t>
            </a:r>
            <a:r>
              <a:rPr lang="en-US" altLang="zh-CN" sz="2000"/>
              <a:t> </a:t>
            </a:r>
            <a:endParaRPr lang="en-US" altLang="zh-CN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940" y="21590"/>
            <a:ext cx="1186180" cy="6742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TW" altLang="zh-CN"/>
              <a:t>法</a:t>
            </a:r>
            <a:r>
              <a:rPr lang="en-US" altLang="zh-TW"/>
              <a:t> Dhamma </a:t>
            </a:r>
            <a:r>
              <a:rPr lang="zh-TW" altLang="en-US" sz="2000">
                <a:sym typeface="+mn-ea"/>
                <a:hlinkClick r:id="rId1" action="ppaction://hlinkfile"/>
              </a:rPr>
              <a:t>逐字解說</a:t>
            </a:r>
            <a:r>
              <a:rPr lang="en-US" altLang="zh-CN" sz="2000"/>
              <a:t>  </a:t>
            </a:r>
            <a:r>
              <a:rPr lang="zh-TW" altLang="en-US" sz="2000">
                <a:hlinkClick r:id="rId2" action="ppaction://hlinkfile"/>
              </a:rPr>
              <a:t>阿</a:t>
            </a:r>
            <a:r>
              <a:rPr lang="zh-CN" altLang="en-US" sz="2000">
                <a:hlinkClick r:id="rId2" action="ppaction://hlinkfile"/>
              </a:rPr>
              <a:t>毘達磨法蘊足論</a:t>
            </a:r>
            <a:r>
              <a:rPr lang="zh-TW" altLang="zh-CN" sz="2000"/>
              <a:t>（玄奘譯</a:t>
            </a:r>
            <a:r>
              <a:rPr lang="zh-TW" altLang="zh-CN" sz="2000"/>
              <a:t>）</a:t>
            </a:r>
            <a:endParaRPr lang="zh-TW" altLang="zh-CN" sz="2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5480"/>
            <a:ext cx="10969200" cy="4759200"/>
          </a:xfrm>
        </p:spPr>
        <p:txBody>
          <a:bodyPr>
            <a:noAutofit/>
          </a:bodyPr>
          <a:p>
            <a:pPr marL="342900" indent="-342900">
              <a:buAutoNum type="arabicPeriod"/>
            </a:pPr>
            <a:r>
              <a:rPr lang="en-US" altLang="zh-CN" sz="3200"/>
              <a:t>sv</a:t>
            </a:r>
            <a:r>
              <a:rPr lang="en-US" altLang="en-US" sz="3200"/>
              <a:t>ā</a:t>
            </a:r>
            <a:r>
              <a:rPr lang="en-US" altLang="zh-CN" sz="3200"/>
              <a:t>kh</a:t>
            </a:r>
            <a:r>
              <a:rPr lang="en-US" altLang="en-US" sz="3200"/>
              <a:t>ā</a:t>
            </a:r>
            <a:r>
              <a:rPr lang="en-US" altLang="zh-CN" sz="3200"/>
              <a:t>to[</a:t>
            </a:r>
            <a:r>
              <a:rPr lang="zh-TW" altLang="en-US" sz="3200"/>
              <a:t>善說</a:t>
            </a:r>
            <a:r>
              <a:rPr lang="en-US" altLang="zh-TW" sz="3200"/>
              <a:t>]</a:t>
            </a:r>
            <a:r>
              <a:rPr lang="zh-TW" altLang="en-US" sz="3200"/>
              <a:t>（</a:t>
            </a:r>
            <a:r>
              <a:rPr lang="en-US" altLang="zh-TW" sz="2400"/>
              <a:t>su+</a:t>
            </a:r>
            <a:r>
              <a:rPr lang="en-US" altLang="zh-CN" sz="2000"/>
              <a:t>khaṇati </a:t>
            </a:r>
            <a:r>
              <a:rPr lang="zh-TW" altLang="en-US" sz="2000">
                <a:sym typeface="+mn-ea"/>
              </a:rPr>
              <a:t>發掘</a:t>
            </a:r>
            <a:r>
              <a:rPr lang="en-US" altLang="zh-CN" sz="2000"/>
              <a:t>pp.</a:t>
            </a:r>
            <a:r>
              <a:rPr lang="zh-TW" altLang="en-US" sz="3200"/>
              <a:t>）</a:t>
            </a:r>
            <a:r>
              <a:rPr lang="en-US" altLang="zh-CN" sz="3200"/>
              <a:t> bhagavat</a:t>
            </a:r>
            <a:r>
              <a:rPr lang="en-US" altLang="en-US" sz="3200"/>
              <a:t>ā</a:t>
            </a:r>
            <a:r>
              <a:rPr lang="en-US" altLang="zh-CN" sz="3200"/>
              <a:t> dhammo </a:t>
            </a:r>
            <a:endParaRPr lang="en-US" altLang="zh-CN" sz="3200"/>
          </a:p>
          <a:p>
            <a:pPr marL="342900" indent="-342900">
              <a:buAutoNum type="arabicPeriod"/>
            </a:pPr>
            <a:r>
              <a:rPr lang="en-US" altLang="zh-CN" sz="3200"/>
              <a:t>sandiṭṭhiko</a:t>
            </a:r>
            <a:r>
              <a:rPr lang="zh-TW" altLang="en-US" sz="3200"/>
              <a:t>、</a:t>
            </a:r>
            <a:r>
              <a:rPr lang="en-US" altLang="zh-TW" sz="3200"/>
              <a:t>[</a:t>
            </a:r>
            <a:r>
              <a:rPr lang="zh-TW" altLang="en-US" sz="3200"/>
              <a:t>現見無熱</a:t>
            </a:r>
            <a:r>
              <a:rPr lang="en-US" altLang="zh-TW" sz="3200"/>
              <a:t>]</a:t>
            </a:r>
            <a:r>
              <a:rPr lang="zh-TW" altLang="en-US" sz="3200"/>
              <a:t>、自見</a:t>
            </a:r>
            <a:endParaRPr lang="en-US" altLang="zh-CN" sz="3200"/>
          </a:p>
          <a:p>
            <a:pPr marL="342900" indent="-342900">
              <a:buAutoNum type="arabicPeriod"/>
            </a:pPr>
            <a:r>
              <a:rPr lang="en-US" altLang="zh-CN" sz="3200"/>
              <a:t>ak</a:t>
            </a:r>
            <a:r>
              <a:rPr lang="en-US" altLang="en-US" sz="3200"/>
              <a:t>ā</a:t>
            </a:r>
            <a:r>
              <a:rPr lang="en-US" altLang="zh-CN" sz="3200"/>
              <a:t>liko  </a:t>
            </a:r>
            <a:r>
              <a:rPr lang="zh-TW" altLang="en-US" sz="3200"/>
              <a:t>非時、</a:t>
            </a:r>
            <a:r>
              <a:rPr lang="en-US" altLang="zh-TW" sz="3200"/>
              <a:t>[</a:t>
            </a:r>
            <a:r>
              <a:rPr lang="zh-TW" altLang="en-US" sz="3200"/>
              <a:t>應時</a:t>
            </a:r>
            <a:r>
              <a:rPr lang="en-US" altLang="zh-TW" sz="3200"/>
              <a:t>]</a:t>
            </a:r>
            <a:r>
              <a:rPr lang="zh-TW" altLang="en-US" sz="3200"/>
              <a:t>、不待時節。</a:t>
            </a:r>
            <a:endParaRPr lang="en-US" altLang="zh-CN" sz="3200"/>
          </a:p>
          <a:p>
            <a:pPr marL="342900" indent="-342900">
              <a:buAutoNum type="arabicPeriod"/>
            </a:pPr>
            <a:r>
              <a:rPr lang="en-US" altLang="zh-CN" sz="3200"/>
              <a:t>ehi-passiko </a:t>
            </a:r>
            <a:r>
              <a:rPr lang="zh-TW" altLang="en-US" sz="3200"/>
              <a:t>來看</a:t>
            </a:r>
            <a:r>
              <a:rPr lang="en-US" altLang="zh-TW" sz="3200"/>
              <a:t>[</a:t>
            </a:r>
            <a:r>
              <a:rPr lang="zh-TW" altLang="en-US" sz="3200"/>
              <a:t>近觀</a:t>
            </a:r>
            <a:r>
              <a:rPr lang="en-US" altLang="zh-TW" sz="3200"/>
              <a:t>]</a:t>
            </a:r>
            <a:endParaRPr lang="en-US" altLang="zh-CN" sz="3200"/>
          </a:p>
          <a:p>
            <a:pPr marL="342900" indent="-342900">
              <a:buAutoNum type="arabicPeriod"/>
            </a:pPr>
            <a:r>
              <a:rPr lang="en-US" altLang="zh-CN" sz="3200"/>
              <a:t>opanayiko [</a:t>
            </a:r>
            <a:r>
              <a:rPr lang="zh-TW" altLang="en-US" sz="3200"/>
              <a:t>引導</a:t>
            </a:r>
            <a:r>
              <a:rPr lang="en-US" altLang="zh-TW" sz="3200"/>
              <a:t>]</a:t>
            </a:r>
            <a:r>
              <a:rPr lang="zh-TW" altLang="en-US" sz="3200"/>
              <a:t>、通達（解脫）</a:t>
            </a:r>
            <a:endParaRPr lang="en-US" altLang="zh-CN" sz="3200"/>
          </a:p>
          <a:p>
            <a:pPr marL="342900" indent="-342900">
              <a:buAutoNum type="arabicPeriod"/>
            </a:pPr>
            <a:r>
              <a:rPr lang="en-US" altLang="zh-CN" sz="3200"/>
              <a:t>paccattaṃ</a:t>
            </a:r>
            <a:r>
              <a:rPr lang="zh-TW" altLang="en-US" sz="3200"/>
              <a:t>各自</a:t>
            </a:r>
            <a:r>
              <a:rPr lang="en-US" altLang="zh-CN" sz="3200"/>
              <a:t>veditabbo(</a:t>
            </a:r>
            <a:r>
              <a:rPr lang="zh-TW" altLang="en-US" sz="3200"/>
              <a:t>應被</a:t>
            </a:r>
            <a:r>
              <a:rPr lang="en-US" altLang="zh-TW" sz="3200"/>
              <a:t>…</a:t>
            </a:r>
            <a:r>
              <a:rPr lang="zh-TW" altLang="en-US" sz="3200"/>
              <a:t>知曉</a:t>
            </a:r>
            <a:r>
              <a:rPr lang="en-US" altLang="zh-TW" sz="3200"/>
              <a:t>)</a:t>
            </a:r>
            <a:r>
              <a:rPr lang="en-US" altLang="zh-CN" sz="3200"/>
              <a:t>vi</a:t>
            </a:r>
            <a:r>
              <a:rPr lang="en-US" altLang="en-US" sz="3200"/>
              <a:t>ññū</a:t>
            </a:r>
            <a:r>
              <a:rPr lang="en-US" altLang="zh-CN" sz="3200"/>
              <a:t>h</a:t>
            </a:r>
            <a:r>
              <a:rPr lang="en-US" altLang="en-US" sz="3200"/>
              <a:t>ī</a:t>
            </a:r>
            <a:r>
              <a:rPr lang="en-US" altLang="zh-TW" sz="3200"/>
              <a:t>(</a:t>
            </a:r>
            <a:r>
              <a:rPr lang="zh-TW" altLang="en-US" sz="3200"/>
              <a:t>智者</a:t>
            </a:r>
            <a:r>
              <a:rPr lang="en-US" altLang="zh-TW" sz="3200"/>
              <a:t>)</a:t>
            </a:r>
            <a:r>
              <a:rPr lang="en-US" altLang="zh-CN" sz="2400"/>
              <a:t> ti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160" y="-45085"/>
            <a:ext cx="1132840" cy="68624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/>
              <a:t>僧</a:t>
            </a:r>
            <a:r>
              <a:rPr lang="en-US" altLang="zh-TW"/>
              <a:t> </a:t>
            </a:r>
            <a:r>
              <a:rPr lang="en-US" altLang="zh-CN"/>
              <a:t>S</a:t>
            </a:r>
            <a:r>
              <a:rPr lang="en-US" altLang="zh-CN"/>
              <a:t>aṅgha </a:t>
            </a:r>
            <a:r>
              <a:rPr lang="zh-TW" altLang="en-US" sz="2000">
                <a:sym typeface="+mn-ea"/>
                <a:hlinkClick r:id="rId1" action="ppaction://hlinkfile"/>
              </a:rPr>
              <a:t>逐字解說</a:t>
            </a:r>
            <a:r>
              <a:rPr lang="en-US" altLang="zh-TW"/>
              <a:t> </a:t>
            </a:r>
            <a:endParaRPr lang="en-US" altLang="zh-TW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0820" y="1495425"/>
            <a:ext cx="11857990" cy="4759325"/>
          </a:xfrm>
        </p:spPr>
        <p:txBody>
          <a:bodyPr>
            <a:noAutofit/>
          </a:bodyPr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zh-CN" sz="2800"/>
              <a:t>su</a:t>
            </a:r>
            <a:r>
              <a:rPr lang="zh-TW" altLang="en-US" sz="2800"/>
              <a:t>善</a:t>
            </a:r>
            <a:r>
              <a:rPr lang="en-US" altLang="zh-CN" sz="2800"/>
              <a:t>-paṭipanno</a:t>
            </a:r>
            <a:r>
              <a:rPr lang="zh-TW" altLang="en-US" sz="2800"/>
              <a:t>行道</a:t>
            </a:r>
            <a:r>
              <a:rPr lang="en-US" altLang="zh-CN" sz="2800"/>
              <a:t> bhagavato s</a:t>
            </a:r>
            <a:r>
              <a:rPr lang="en-US" altLang="en-US" sz="2800"/>
              <a:t>ā</a:t>
            </a:r>
            <a:r>
              <a:rPr lang="en-US" altLang="zh-CN" sz="2800"/>
              <a:t>vaka</a:t>
            </a:r>
            <a:r>
              <a:rPr lang="zh-TW" altLang="en-US" sz="2800"/>
              <a:t>聲聞</a:t>
            </a:r>
            <a:r>
              <a:rPr lang="en-US" altLang="zh-CN" sz="2800"/>
              <a:t>-saṅgho</a:t>
            </a:r>
            <a:endParaRPr lang="en-US" altLang="zh-CN" sz="280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zh-CN" sz="2800"/>
              <a:t>uju</a:t>
            </a:r>
            <a:r>
              <a:rPr lang="zh-TW" altLang="en-US" sz="2800"/>
              <a:t>正直</a:t>
            </a:r>
            <a:r>
              <a:rPr lang="en-US" altLang="zh-CN" sz="2800"/>
              <a:t>-paṭipanno bhagavato s</a:t>
            </a:r>
            <a:r>
              <a:rPr lang="en-US" altLang="en-US" sz="2800"/>
              <a:t>ā</a:t>
            </a:r>
            <a:r>
              <a:rPr lang="en-US" altLang="zh-CN" sz="2800"/>
              <a:t>vaka-saṅgho</a:t>
            </a:r>
            <a:endParaRPr lang="en-US" altLang="zh-CN" sz="280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en-US" sz="2800"/>
              <a:t>ñā</a:t>
            </a:r>
            <a:r>
              <a:rPr lang="en-US" altLang="zh-CN" sz="2800"/>
              <a:t>ya</a:t>
            </a:r>
            <a:r>
              <a:rPr lang="zh-TW" altLang="en-US" sz="2800"/>
              <a:t>（方法系統）正確</a:t>
            </a:r>
            <a:r>
              <a:rPr lang="en-US" altLang="zh-CN" sz="2800"/>
              <a:t>-paṭipanno bhagavato s</a:t>
            </a:r>
            <a:r>
              <a:rPr lang="en-US" altLang="en-US" sz="2800"/>
              <a:t>ā</a:t>
            </a:r>
            <a:r>
              <a:rPr lang="en-US" altLang="zh-CN" sz="2800"/>
              <a:t>vaka-saṅgho</a:t>
            </a:r>
            <a:endParaRPr lang="en-US" altLang="zh-CN" sz="280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zh-CN" sz="2800"/>
              <a:t>s</a:t>
            </a:r>
            <a:r>
              <a:rPr lang="en-US" altLang="en-US" sz="2800"/>
              <a:t>ā</a:t>
            </a:r>
            <a:r>
              <a:rPr lang="en-US" altLang="zh-CN" sz="2800"/>
              <a:t>m</a:t>
            </a:r>
            <a:r>
              <a:rPr lang="en-US" altLang="en-US" sz="2800"/>
              <a:t>ī</a:t>
            </a:r>
            <a:r>
              <a:rPr lang="en-US" altLang="zh-CN" sz="2800"/>
              <a:t>ci</a:t>
            </a:r>
            <a:r>
              <a:rPr lang="zh-TW" altLang="en-US" sz="2800"/>
              <a:t>友好適當</a:t>
            </a:r>
            <a:r>
              <a:rPr lang="en-US" altLang="zh-CN" sz="2800"/>
              <a:t>-paṭipanno bhagavato s</a:t>
            </a:r>
            <a:r>
              <a:rPr lang="en-US" altLang="en-US" sz="2800"/>
              <a:t>ā</a:t>
            </a:r>
            <a:r>
              <a:rPr lang="en-US" altLang="zh-CN" sz="2800"/>
              <a:t>vaka-saṅgho</a:t>
            </a:r>
            <a:endParaRPr lang="en-US" altLang="zh-CN" sz="280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zh-CN" sz="2800"/>
              <a:t>yadidaṃ</a:t>
            </a:r>
            <a:r>
              <a:rPr lang="zh-TW" altLang="en-US" sz="2800"/>
              <a:t>即</a:t>
            </a:r>
            <a:r>
              <a:rPr lang="en-US" altLang="zh-CN" sz="2800"/>
              <a:t> catt</a:t>
            </a:r>
            <a:r>
              <a:rPr lang="en-US" altLang="en-US" sz="2800"/>
              <a:t>ā</a:t>
            </a:r>
            <a:r>
              <a:rPr lang="en-US" altLang="zh-CN" sz="2800"/>
              <a:t>ri</a:t>
            </a:r>
            <a:r>
              <a:rPr lang="zh-TW" altLang="en-US" sz="2800"/>
              <a:t>四</a:t>
            </a:r>
            <a:r>
              <a:rPr lang="en-US" altLang="zh-CN" sz="2800"/>
              <a:t> purisa-yug</a:t>
            </a:r>
            <a:r>
              <a:rPr lang="en-US" altLang="en-US" sz="2800"/>
              <a:t>ā</a:t>
            </a:r>
            <a:r>
              <a:rPr lang="en-US" altLang="zh-CN" sz="2800"/>
              <a:t>ni</a:t>
            </a:r>
            <a:r>
              <a:rPr lang="zh-TW" altLang="en-US" sz="2800"/>
              <a:t>雙</a:t>
            </a:r>
            <a:r>
              <a:rPr lang="en-US" altLang="zh-CN" sz="2800"/>
              <a:t> aṭṭha</a:t>
            </a:r>
            <a:r>
              <a:rPr lang="zh-TW" altLang="en-US" sz="2800"/>
              <a:t>八</a:t>
            </a:r>
            <a:r>
              <a:rPr lang="en-US" altLang="zh-CN" sz="2800"/>
              <a:t> purisa-puggal</a:t>
            </a:r>
            <a:r>
              <a:rPr lang="en-US" altLang="en-US" sz="2800"/>
              <a:t>ā</a:t>
            </a:r>
            <a:r>
              <a:rPr lang="zh-TW" altLang="en-US" sz="2800"/>
              <a:t>個人</a:t>
            </a:r>
            <a:endParaRPr lang="en-US" altLang="en-US" sz="280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zh-CN" sz="2800"/>
              <a:t>esa</a:t>
            </a:r>
            <a:r>
              <a:rPr lang="zh-TW" altLang="en-US" sz="2800"/>
              <a:t>這樣</a:t>
            </a:r>
            <a:r>
              <a:rPr lang="en-US" altLang="zh-CN" sz="2800"/>
              <a:t> bhagavato s</a:t>
            </a:r>
            <a:r>
              <a:rPr lang="en-US" altLang="en-US" sz="2800"/>
              <a:t>ā</a:t>
            </a:r>
            <a:r>
              <a:rPr lang="en-US" altLang="zh-CN" sz="2800"/>
              <a:t>vaka-saṅgho</a:t>
            </a:r>
            <a:endParaRPr lang="en-US" altLang="zh-CN" sz="280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en-US" sz="2800"/>
              <a:t>ā</a:t>
            </a:r>
            <a:r>
              <a:rPr lang="en-US" altLang="zh-CN" sz="2800"/>
              <a:t>huneyyo</a:t>
            </a:r>
            <a:r>
              <a:rPr lang="zh-TW" altLang="en-US" sz="2800"/>
              <a:t>應被供食</a:t>
            </a:r>
            <a:r>
              <a:rPr lang="en-US" altLang="zh-CN" sz="2800"/>
              <a:t> p</a:t>
            </a:r>
            <a:r>
              <a:rPr lang="en-US" altLang="en-US" sz="2800"/>
              <a:t>ā</a:t>
            </a:r>
            <a:r>
              <a:rPr lang="en-US" altLang="zh-CN" sz="2800"/>
              <a:t>huneyyo</a:t>
            </a:r>
            <a:r>
              <a:rPr lang="zh-TW" altLang="en-US" sz="2800">
                <a:sym typeface="+mn-ea"/>
              </a:rPr>
              <a:t>應被</a:t>
            </a:r>
            <a:r>
              <a:rPr lang="zh-TW" altLang="en-US" sz="2800"/>
              <a:t>供奉</a:t>
            </a:r>
            <a:r>
              <a:rPr lang="en-US" altLang="zh-CN" sz="2800"/>
              <a:t> dakkhiṇeyyo</a:t>
            </a:r>
            <a:r>
              <a:rPr lang="zh-TW" altLang="en-US" sz="2800">
                <a:sym typeface="+mn-ea"/>
              </a:rPr>
              <a:t>應被</a:t>
            </a:r>
            <a:r>
              <a:rPr lang="zh-TW" altLang="en-US" sz="2800"/>
              <a:t>供養</a:t>
            </a:r>
            <a:r>
              <a:rPr lang="en-US" altLang="zh-CN" sz="2800"/>
              <a:t> a</a:t>
            </a:r>
            <a:r>
              <a:rPr lang="en-US" altLang="en-US" sz="2800"/>
              <a:t>ñ</a:t>
            </a:r>
            <a:r>
              <a:rPr lang="en-US" altLang="zh-CN" sz="2800"/>
              <a:t>jali-karaṇiyo</a:t>
            </a:r>
            <a:r>
              <a:rPr lang="zh-TW" altLang="en-US" sz="2800">
                <a:sym typeface="+mn-ea"/>
              </a:rPr>
              <a:t>應被</a:t>
            </a:r>
            <a:r>
              <a:rPr lang="zh-TW" altLang="en-US" sz="2800"/>
              <a:t>合掌</a:t>
            </a:r>
            <a:endParaRPr lang="en-US" altLang="zh-CN" sz="280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altLang="zh-CN" sz="2800"/>
              <a:t>anuttaraṃ</a:t>
            </a:r>
            <a:r>
              <a:rPr lang="zh-TW" altLang="en-US" sz="2800"/>
              <a:t>無上</a:t>
            </a:r>
            <a:r>
              <a:rPr lang="en-US" altLang="zh-CN" sz="2800"/>
              <a:t> pu</a:t>
            </a:r>
            <a:r>
              <a:rPr lang="en-US" altLang="en-US" sz="2800"/>
              <a:t>ññ</a:t>
            </a:r>
            <a:r>
              <a:rPr lang="en-US" altLang="zh-CN" sz="2800"/>
              <a:t>a</a:t>
            </a:r>
            <a:r>
              <a:rPr lang="zh-TW" altLang="en-US" sz="2800"/>
              <a:t>福</a:t>
            </a:r>
            <a:r>
              <a:rPr lang="en-US" altLang="zh-CN" sz="2800"/>
              <a:t>-kkhettaṃ</a:t>
            </a:r>
            <a:r>
              <a:rPr lang="zh-TW" altLang="en-US" sz="2800"/>
              <a:t>田</a:t>
            </a:r>
            <a:r>
              <a:rPr lang="en-US" altLang="zh-CN" sz="2800"/>
              <a:t> lokass</a:t>
            </a:r>
            <a:r>
              <a:rPr lang="en-US" altLang="en-US" sz="2800"/>
              <a:t>ā</a:t>
            </a:r>
            <a:r>
              <a:rPr lang="en-US" altLang="zh-CN" sz="2800"/>
              <a:t> </a:t>
            </a:r>
            <a:r>
              <a:rPr lang="zh-TW" altLang="en-US" sz="2800"/>
              <a:t>世間的</a:t>
            </a:r>
            <a:r>
              <a:rPr lang="en-US" altLang="zh-CN" sz="2800"/>
              <a:t>‘ti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8770" y="608330"/>
            <a:ext cx="5290185" cy="4880610"/>
          </a:xfrm>
        </p:spPr>
        <p:txBody>
          <a:bodyPr>
            <a:normAutofit fontScale="90000"/>
          </a:bodyPr>
          <a:p>
            <a:r>
              <a:rPr lang="zh-TW" altLang="zh-CN"/>
              <a:t>高麗</a:t>
            </a:r>
            <a:r>
              <a:rPr lang="en-US" altLang="zh-TW"/>
              <a:t> </a:t>
            </a:r>
            <a:r>
              <a:rPr lang="en-US" altLang="zh-TW">
                <a:hlinkClick r:id="rId1" action="ppaction://hlinkfile"/>
              </a:rPr>
              <a:t>p110c</a:t>
            </a:r>
            <a:br>
              <a:rPr lang="en-US" altLang="zh-TW"/>
            </a:br>
            <a:br>
              <a:rPr lang="en-US" altLang="zh-TW"/>
            </a:br>
            <a:r>
              <a:rPr lang="zh-TW" altLang="en-US"/>
              <a:t>五</a:t>
            </a:r>
            <a:r>
              <a:rPr lang="zh-TW" altLang="en-US"/>
              <a:t>取蘊</a:t>
            </a:r>
            <a:r>
              <a:rPr lang="en-US" altLang="zh-TW"/>
              <a:t>→</a:t>
            </a:r>
            <a:r>
              <a:rPr lang="zh-TW" altLang="en-US"/>
              <a:t>五法蘊（</a:t>
            </a:r>
            <a:r>
              <a:rPr lang="zh-TW" altLang="en-US" u="sng"/>
              <a:t>法身</a:t>
            </a:r>
            <a:r>
              <a:rPr lang="zh-TW" altLang="en-US"/>
              <a:t>）</a:t>
            </a:r>
            <a:br>
              <a:rPr lang="zh-TW" altLang="en-US"/>
            </a:br>
            <a:r>
              <a:rPr lang="en-US" altLang="zh-CN" sz="2700"/>
              <a:t>pa</a:t>
            </a:r>
            <a:r>
              <a:rPr lang="en-US" altLang="en-US" sz="2700"/>
              <a:t>ñ</a:t>
            </a:r>
            <a:r>
              <a:rPr lang="en-US" altLang="zh-CN" sz="2700"/>
              <a:t>ca-dhamma-k-khandh</a:t>
            </a:r>
            <a:r>
              <a:rPr lang="en-US" altLang="en-US" sz="2700"/>
              <a:t>ā</a:t>
            </a:r>
            <a:br>
              <a:rPr lang="en-US" altLang="zh-TW"/>
            </a:br>
            <a:r>
              <a:rPr lang="zh-TW" altLang="en-US"/>
              <a:t>戒</a:t>
            </a:r>
            <a:r>
              <a:rPr lang="zh-TW" altLang="en-US">
                <a:sym typeface="+mn-ea"/>
              </a:rPr>
              <a:t>具足</a:t>
            </a:r>
            <a:r>
              <a:rPr lang="zh-TW" altLang="en-US"/>
              <a:t>、定</a:t>
            </a:r>
            <a:r>
              <a:rPr lang="zh-TW" altLang="en-US">
                <a:sym typeface="+mn-ea"/>
              </a:rPr>
              <a:t>具足</a:t>
            </a:r>
            <a:r>
              <a:rPr lang="zh-TW" altLang="en-US"/>
              <a:t>、慧</a:t>
            </a:r>
            <a:r>
              <a:rPr lang="zh-TW" altLang="en-US">
                <a:sym typeface="+mn-ea"/>
              </a:rPr>
              <a:t>具足</a:t>
            </a:r>
            <a:r>
              <a:rPr lang="zh-TW" altLang="en-US"/>
              <a:t>、</a:t>
            </a:r>
            <a:br>
              <a:rPr lang="zh-TW" altLang="en-US"/>
            </a:br>
            <a:r>
              <a:rPr lang="zh-TW" altLang="en-US"/>
              <a:t>解脫</a:t>
            </a:r>
            <a:r>
              <a:rPr lang="zh-TW" altLang="en-US">
                <a:sym typeface="+mn-ea"/>
              </a:rPr>
              <a:t>具足</a:t>
            </a:r>
            <a:r>
              <a:rPr lang="zh-TW" altLang="en-US"/>
              <a:t>、解脫智見具足。</a:t>
            </a:r>
            <a:br>
              <a:rPr lang="zh-TW" altLang="en-US"/>
            </a:br>
            <a:br>
              <a:rPr lang="zh-TW" altLang="en-US"/>
            </a:br>
            <a:r>
              <a:rPr lang="zh-TW" altLang="en-US"/>
              <a:t>法隨法行</a:t>
            </a:r>
            <a:r>
              <a:rPr lang="en-US" altLang="zh-TW"/>
              <a:t> </a:t>
            </a:r>
            <a:r>
              <a:rPr lang="zh-TW" altLang="en-US"/>
              <a:t>「四</a:t>
            </a:r>
            <a:r>
              <a:rPr lang="zh-TW" altLang="en-US" u="sng"/>
              <a:t>預流支</a:t>
            </a:r>
            <a:r>
              <a:rPr lang="zh-TW" altLang="en-US"/>
              <a:t>」</a:t>
            </a:r>
            <a:br>
              <a:rPr lang="zh-TW" altLang="en-US"/>
            </a:br>
            <a:br>
              <a:rPr lang="zh-TW" altLang="en-US"/>
            </a:br>
            <a:r>
              <a:rPr lang="zh-TW" altLang="en-US"/>
              <a:t>巴利佛典與漢文佛典</a:t>
            </a:r>
            <a:br>
              <a:rPr lang="zh-TW" altLang="en-US"/>
            </a:br>
            <a:r>
              <a:rPr lang="zh-TW" altLang="en-US"/>
              <a:t>可</a:t>
            </a:r>
            <a:r>
              <a:rPr lang="zh-TW" altLang="en-US"/>
              <a:t>互相借鑑、補充。</a:t>
            </a:r>
            <a:br>
              <a:rPr lang="en-US" altLang="zh-TW"/>
            </a:br>
            <a:endParaRPr lang="en-US" altLang="zh-TW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56653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1724</Words>
  <Application>WPS 演示</Application>
  <PresentationFormat>宽屏</PresentationFormat>
  <Paragraphs>66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PMingLiU</vt:lpstr>
      <vt:lpstr>HanaMinA</vt:lpstr>
      <vt:lpstr>WPS</vt:lpstr>
      <vt:lpstr>三寶 ti-ratana</vt:lpstr>
      <vt:lpstr>PowerPoint 演示文稿</vt:lpstr>
      <vt:lpstr>佛 Buddha 逐字解說</vt:lpstr>
      <vt:lpstr>佛 =? 阿羅漢 </vt:lpstr>
      <vt:lpstr>法 Dhamma 逐字解說  阿毘達磨法蘊足論（玄奘譯）</vt:lpstr>
      <vt:lpstr>僧 Saṅgha 逐字解說 </vt:lpstr>
      <vt:lpstr>高麗 p110c  五法蘊（法身） pañca-dhamma-k-khandhā 戒具足、定具足、慧具足、 解脫具足、解脫智見具足。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xiaomi</dc:creator>
  <cp:lastModifiedBy>善那比丘</cp:lastModifiedBy>
  <cp:revision>167</cp:revision>
  <dcterms:created xsi:type="dcterms:W3CDTF">2019-06-19T02:08:00Z</dcterms:created>
  <dcterms:modified xsi:type="dcterms:W3CDTF">2024-12-11T10:27:26Z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7711BDA29FE44BB7B1D75E48A8DAFFD8_11</vt:lpwstr>
  </property>
</Properties>
</file>