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3" r:id="rId7"/>
    <p:sldId id="261" r:id="rId8"/>
    <p:sldId id="259" r:id="rId9"/>
    <p:sldId id="265" r:id="rId10"/>
    <p:sldId id="266" r:id="rId11"/>
    <p:sldId id="272" r:id="rId12"/>
    <p:sldId id="269" r:id="rId13"/>
    <p:sldId id="268" r:id="rId14"/>
    <p:sldId id="274" r:id="rId15"/>
    <p:sldId id="273" r:id="rId16"/>
    <p:sldId id="270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4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34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TW" altLang="zh-CN" sz="11500"/>
              <a:t>法身報身化身</a:t>
            </a:r>
            <a:endParaRPr lang="zh-TW" altLang="zh-CN" sz="115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TW" altLang="zh-CN" sz="4800"/>
              <a:t>從二身說到三身說</a:t>
            </a:r>
            <a:endParaRPr lang="zh-TW" altLang="zh-CN" sz="4800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8115300" cy="5758180"/>
          </a:xfrm>
        </p:spPr>
        <p:txBody>
          <a:bodyPr>
            <a:normAutofit/>
          </a:bodyPr>
          <a:p>
            <a:r>
              <a:rPr lang="zh-TW" altLang="zh-CN" b="1"/>
              <a:t>阿難說：</a:t>
            </a:r>
            <a:r>
              <a:rPr lang="zh-CN" altLang="en-US"/>
              <a:t>這位純陀沙彌對我這麼說：『大德！尊者舍利弗已般涅槃了，這是他的鉢與僧衣。』聽到『尊者舍利弗已般涅槃了』後，我的身體就像被麻醉了一樣，我不辨方向，法對我也不清楚了。」</a:t>
            </a:r>
            <a:br>
              <a:rPr lang="zh-CN" altLang="en-US"/>
            </a:br>
            <a:r>
              <a:rPr lang="zh-TW" altLang="zh-CN" b="1"/>
              <a:t>佛問：</a:t>
            </a:r>
            <a:r>
              <a:rPr lang="zh-CN" altLang="en-US"/>
              <a:t>「為什麼呢？阿難！舍利弗帶走你的</a:t>
            </a:r>
            <a:r>
              <a:rPr lang="zh-CN" altLang="en-US" u="sng"/>
              <a:t>戒蘊</a:t>
            </a:r>
            <a:r>
              <a:rPr lang="zh-TW" altLang="zh-CN" u="sng"/>
              <a:t>、</a:t>
            </a:r>
            <a:r>
              <a:rPr lang="zh-CN" altLang="en-US" u="sng"/>
              <a:t>定蘊</a:t>
            </a:r>
            <a:r>
              <a:rPr lang="zh-TW" altLang="zh-CN" u="sng"/>
              <a:t>、</a:t>
            </a:r>
            <a:r>
              <a:rPr lang="zh-CN" altLang="en-US" u="sng"/>
              <a:t>慧蘊</a:t>
            </a:r>
            <a:r>
              <a:rPr lang="zh-TW" altLang="zh-CN" u="sng"/>
              <a:t>、</a:t>
            </a:r>
            <a:r>
              <a:rPr lang="zh-CN" altLang="en-US" u="sng"/>
              <a:t>解脫蘊</a:t>
            </a:r>
            <a:r>
              <a:rPr lang="zh-TW" altLang="zh-CN"/>
              <a:t>、</a:t>
            </a:r>
            <a:r>
              <a:rPr lang="zh-CN" altLang="en-US" u="sng"/>
              <a:t>解脫智見蘊</a:t>
            </a:r>
            <a:r>
              <a:rPr lang="zh-CN" altLang="en-US"/>
              <a:t>後般涅槃嗎？」</a:t>
            </a:r>
            <a:r>
              <a:rPr lang="en-US" altLang="zh-CN"/>
              <a:t>sn47.13</a:t>
            </a:r>
            <a:endParaRPr lang="en-US" altLang="zh-TW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011285" y="0"/>
            <a:ext cx="3180715" cy="67773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108190" y="40005"/>
            <a:ext cx="18002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TW" altLang="en-US" sz="3200"/>
              <a:t>雜含</a:t>
            </a:r>
            <a:r>
              <a:rPr lang="en-US" altLang="zh-TW" sz="3200"/>
              <a:t> </a:t>
            </a:r>
            <a:r>
              <a:rPr lang="en-US" altLang="zh-CN" sz="3200"/>
              <a:t>638</a:t>
            </a:r>
            <a:endParaRPr lang="en-US" altLang="zh-CN" sz="3200"/>
          </a:p>
        </p:txBody>
      </p:sp>
      <p:sp>
        <p:nvSpPr>
          <p:cNvPr id="6" name="文本框 5"/>
          <p:cNvSpPr txBox="1"/>
          <p:nvPr/>
        </p:nvSpPr>
        <p:spPr>
          <a:xfrm>
            <a:off x="299720" y="92710"/>
            <a:ext cx="4571365" cy="7899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TW" altLang="en-US" sz="4000" b="1"/>
              <a:t>死亡帶不走五法蘊</a:t>
            </a:r>
            <a:endParaRPr lang="zh-TW" altLang="en-US" sz="4000" b="1"/>
          </a:p>
        </p:txBody>
      </p:sp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608330"/>
            <a:ext cx="10322560" cy="4824095"/>
          </a:xfrm>
        </p:spPr>
        <p:txBody>
          <a:bodyPr/>
          <a:p>
            <a:r>
              <a:rPr lang="zh-TW" altLang="zh-CN" sz="5400"/>
              <a:t>此經將死亡和五法蘊</a:t>
            </a:r>
            <a:r>
              <a:rPr lang="en-US" altLang="zh-TW" sz="5400"/>
              <a:t>(</a:t>
            </a:r>
            <a:r>
              <a:rPr lang="zh-TW" altLang="en-US" sz="5400"/>
              <a:t>身</a:t>
            </a:r>
            <a:r>
              <a:rPr lang="en-US" altLang="zh-TW" sz="5400"/>
              <a:t>)</a:t>
            </a:r>
            <a:r>
              <a:rPr lang="zh-TW" altLang="en-US" sz="5400"/>
              <a:t>連結。</a:t>
            </a:r>
            <a:br>
              <a:rPr lang="zh-TW" altLang="zh-CN" sz="5400"/>
            </a:br>
            <a:r>
              <a:rPr lang="zh-TW" altLang="zh-CN" sz="5400"/>
              <a:t>引伸：人死之後，五法蘊還在</a:t>
            </a:r>
            <a:br>
              <a:rPr lang="zh-TW" altLang="zh-CN" sz="5400"/>
            </a:br>
            <a:r>
              <a:rPr lang="zh-TW" altLang="zh-CN" sz="5400"/>
              <a:t>即「法身」常住不滅。</a:t>
            </a:r>
            <a:br>
              <a:rPr lang="zh-TW" altLang="zh-CN" sz="5400"/>
            </a:br>
            <a:r>
              <a:rPr lang="zh-TW" altLang="zh-CN" sz="5400"/>
              <a:t>問題在法身看不到摸不著，於</a:t>
            </a:r>
            <a:r>
              <a:rPr lang="zh-TW" altLang="zh-CN" sz="5400"/>
              <a:t>是</a:t>
            </a:r>
            <a:endParaRPr lang="zh-TW" altLang="zh-CN" sz="540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TW" altLang="zh-CN" sz="4400" b="1"/>
              <a:t>報身</a:t>
            </a:r>
            <a:r>
              <a:rPr lang="en-US" altLang="zh-TW" sz="4400" b="1"/>
              <a:t> Sambhoga-kaya</a:t>
            </a:r>
            <a:endParaRPr lang="en-US" altLang="zh-TW" sz="44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en-US" altLang="zh-CN" sz="4000"/>
              <a:t>Saṃbhoga (</a:t>
            </a:r>
            <a:r>
              <a:rPr lang="zh-TW" altLang="en-US" sz="4000"/>
              <a:t>一起</a:t>
            </a:r>
            <a:r>
              <a:rPr lang="en-US" altLang="zh-TW" sz="4000"/>
              <a:t>+</a:t>
            </a:r>
            <a:r>
              <a:rPr lang="zh-TW" altLang="en-US" sz="4000"/>
              <a:t>享用</a:t>
            </a:r>
            <a:r>
              <a:rPr lang="en-US" altLang="zh-TW" sz="4000"/>
              <a:t>)</a:t>
            </a:r>
            <a:endParaRPr lang="en-US" altLang="zh-TW" sz="4000"/>
          </a:p>
          <a:p>
            <a:pPr marL="457200" lvl="1" indent="0">
              <a:buNone/>
            </a:pPr>
            <a:r>
              <a:rPr lang="en-US" altLang="zh-CN" sz="3600"/>
              <a:t>bhu</a:t>
            </a:r>
            <a:r>
              <a:rPr lang="en-US" altLang="en-US" sz="3600"/>
              <a:t>ñ</a:t>
            </a:r>
            <a:r>
              <a:rPr lang="en-US" altLang="zh-CN" sz="3600"/>
              <a:t>jati(</a:t>
            </a:r>
            <a:r>
              <a:rPr lang="zh-TW" altLang="en-US" sz="3600"/>
              <a:t>吃</a:t>
            </a:r>
            <a:r>
              <a:rPr lang="en-US" altLang="zh-TW" sz="3600"/>
              <a:t>)→bhoga(</a:t>
            </a:r>
            <a:r>
              <a:rPr lang="zh-TW" altLang="en-US" sz="3200">
                <a:sym typeface="+mn-ea"/>
              </a:rPr>
              <a:t>財物</a:t>
            </a:r>
            <a:r>
              <a:rPr lang="en-US" altLang="zh-TW" sz="3200">
                <a:sym typeface="+mn-ea"/>
              </a:rPr>
              <a:t>)</a:t>
            </a:r>
            <a:r>
              <a:rPr lang="en-US" altLang="zh-TW" sz="6600"/>
              <a:t> </a:t>
            </a:r>
            <a:r>
              <a:rPr lang="en-US" altLang="zh-CN" sz="3600"/>
              <a:t>bhojana</a:t>
            </a:r>
            <a:r>
              <a:rPr lang="en-US" altLang="zh-CN" sz="3200"/>
              <a:t>(</a:t>
            </a:r>
            <a:r>
              <a:rPr lang="zh-TW" altLang="en-US" sz="3200"/>
              <a:t>食物</a:t>
            </a:r>
            <a:r>
              <a:rPr lang="en-US" altLang="zh-TW" sz="3200"/>
              <a:t>)</a:t>
            </a:r>
            <a:endParaRPr lang="en-US" altLang="zh-CN"/>
          </a:p>
          <a:p>
            <a:pPr marL="0" indent="0">
              <a:buNone/>
            </a:pPr>
            <a:r>
              <a:rPr lang="zh-TW" altLang="en-US" sz="4000"/>
              <a:t>可能指佛像</a:t>
            </a:r>
            <a:r>
              <a:rPr lang="en-US" altLang="zh-TW" sz="4000"/>
              <a:t>(</a:t>
            </a:r>
            <a:r>
              <a:rPr lang="zh-TW" altLang="en-US" sz="4000"/>
              <a:t>盧舍那</a:t>
            </a:r>
            <a:r>
              <a:rPr lang="en-US" altLang="zh-TW" sz="4000"/>
              <a:t>=</a:t>
            </a:r>
            <a:r>
              <a:rPr lang="zh-TW" altLang="en-US" sz="4000"/>
              <a:t>報身</a:t>
            </a:r>
            <a:r>
              <a:rPr lang="en-US" altLang="zh-TW" sz="4000"/>
              <a:t>)</a:t>
            </a:r>
            <a:r>
              <a:rPr lang="zh-TW" altLang="en-US" sz="4000"/>
              <a:t>。</a:t>
            </a:r>
            <a:endParaRPr lang="zh-TW" altLang="en-US" sz="4000"/>
          </a:p>
          <a:p>
            <a:pPr marL="0" indent="0">
              <a:buNone/>
            </a:pPr>
            <a:r>
              <a:rPr lang="zh-TW" altLang="en-US" sz="4000"/>
              <a:t>和佛一起享用、</a:t>
            </a:r>
            <a:r>
              <a:rPr lang="zh-TW" altLang="en-US" sz="4000"/>
              <a:t>共享香火</a:t>
            </a:r>
            <a:r>
              <a:rPr lang="zh-TW" altLang="en-US" sz="4000"/>
              <a:t>。</a:t>
            </a:r>
            <a:endParaRPr lang="zh-TW" altLang="en-US" sz="4000"/>
          </a:p>
          <a:p>
            <a:pPr marL="0" indent="0">
              <a:buNone/>
            </a:pPr>
            <a:r>
              <a:rPr lang="zh-TW" altLang="en-US" sz="4000"/>
              <a:t>後引申為佛以</a:t>
            </a:r>
            <a:r>
              <a:rPr lang="zh-TW" altLang="en-US" sz="4000">
                <a:sym typeface="+mn-ea"/>
              </a:rPr>
              <a:t>莊嚴色身</a:t>
            </a:r>
            <a:r>
              <a:rPr lang="zh-TW" altLang="en-US" sz="4000"/>
              <a:t>活著，受</a:t>
            </a:r>
            <a:r>
              <a:rPr lang="zh-TW" altLang="en-US" sz="4000"/>
              <a:t>用世界享福</a:t>
            </a:r>
            <a:r>
              <a:rPr lang="zh-TW" altLang="en-US" sz="4000"/>
              <a:t>。</a:t>
            </a:r>
            <a:endParaRPr lang="zh-TW" altLang="en-US" sz="400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龍門石窟</a:t>
            </a:r>
            <a:r>
              <a:rPr lang="en-US" altLang="zh-CN"/>
              <a:t> </a:t>
            </a:r>
            <a:r>
              <a:rPr lang="zh-CN" altLang="en-US"/>
              <a:t>盧舍那大佛</a:t>
            </a:r>
            <a:r>
              <a:rPr lang="en-US" altLang="zh-CN"/>
              <a:t> (</a:t>
            </a:r>
            <a:r>
              <a:rPr lang="zh-TW" altLang="en-US"/>
              <a:t>武則天？</a:t>
            </a:r>
            <a:r>
              <a:rPr lang="en-US" altLang="zh-TW"/>
              <a:t>)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图片 5"/>
          <p:cNvPicPr/>
          <p:nvPr/>
        </p:nvPicPr>
        <p:blipFill>
          <a:blip r:embed="rId1"/>
          <a:stretch>
            <a:fillRect/>
          </a:stretch>
        </p:blipFill>
        <p:spPr>
          <a:xfrm>
            <a:off x="1343660" y="1490345"/>
            <a:ext cx="9224010" cy="518858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lang="zh-TW" altLang="en-US" sz="4800" b="1"/>
              <a:t>化身</a:t>
            </a:r>
            <a:r>
              <a:rPr lang="en-US" altLang="zh-TW" sz="4800" b="1"/>
              <a:t> </a:t>
            </a:r>
            <a:r>
              <a:rPr lang="en-US" altLang="zh-CN" sz="4800" b="1"/>
              <a:t>nirm</a:t>
            </a:r>
            <a:r>
              <a:rPr lang="en-US" altLang="en-US" sz="4800" b="1"/>
              <a:t>ā</a:t>
            </a:r>
            <a:r>
              <a:rPr lang="en-US" altLang="zh-CN" sz="4800" b="1"/>
              <a:t>ṇa-kaya</a:t>
            </a:r>
            <a:endParaRPr lang="en-US" altLang="zh-CN" sz="48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 altLang="zh-CN" sz="4000"/>
              <a:t>Nirm</a:t>
            </a:r>
            <a:r>
              <a:rPr lang="en-US" altLang="en-US" sz="4000"/>
              <a:t>ā</a:t>
            </a:r>
            <a:r>
              <a:rPr lang="en-US" altLang="zh-CN" sz="4000"/>
              <a:t>ṇa-rati </a:t>
            </a:r>
            <a:r>
              <a:rPr lang="zh-TW" altLang="en-US" sz="4000"/>
              <a:t>化樂天。享受創造幻化神通。</a:t>
            </a:r>
            <a:endParaRPr lang="zh-TW" altLang="en-US" sz="4000"/>
          </a:p>
          <a:p>
            <a:r>
              <a:rPr lang="en-US" altLang="zh-CN" sz="4000"/>
              <a:t>Para-nirmita(</a:t>
            </a:r>
            <a:r>
              <a:rPr lang="zh-TW" altLang="en-US" sz="4000"/>
              <a:t>化物主</a:t>
            </a:r>
            <a:r>
              <a:rPr lang="en-US" altLang="zh-TW" sz="4000"/>
              <a:t>)</a:t>
            </a:r>
            <a:r>
              <a:rPr lang="en-US" altLang="zh-CN" sz="4000"/>
              <a:t>-va</a:t>
            </a:r>
            <a:r>
              <a:rPr lang="" altLang="en-US" sz="4000"/>
              <a:t>ś</a:t>
            </a:r>
            <a:r>
              <a:rPr lang="en-US" altLang="zh-CN" sz="4000"/>
              <a:t>avartin(</a:t>
            </a:r>
            <a:r>
              <a:rPr lang="zh-TW" altLang="en-US" sz="4000"/>
              <a:t>支配著</a:t>
            </a:r>
            <a:r>
              <a:rPr lang="en-US" altLang="zh-TW" sz="4000"/>
              <a:t>)</a:t>
            </a:r>
            <a:endParaRPr lang="en-US" altLang="zh-TW" sz="4000"/>
          </a:p>
          <a:p>
            <a:pPr lvl="1"/>
            <a:r>
              <a:rPr lang="zh-CN" altLang="en-US" sz="3600"/>
              <a:t>《大智度論》所說，他化自在天眾生以他人的寶貝化做自己遊戲而自在的天界。</a:t>
            </a:r>
            <a:endParaRPr lang="zh-CN" altLang="en-US" sz="1800"/>
          </a:p>
          <a:p>
            <a:pPr lvl="1"/>
            <a:r>
              <a:rPr lang="zh-TW" altLang="en-US" sz="3600"/>
              <a:t>他化自在天</a:t>
            </a:r>
            <a:r>
              <a:rPr lang="en-US" altLang="zh-TW" sz="3600"/>
              <a:t>(</a:t>
            </a:r>
            <a:r>
              <a:rPr lang="zh-TW" altLang="en-US" sz="3600"/>
              <a:t>欲界最高天</a:t>
            </a:r>
            <a:r>
              <a:rPr lang="en-US" altLang="zh-TW" sz="3600"/>
              <a:t>)</a:t>
            </a:r>
            <a:endParaRPr lang="zh-TW" altLang="en-US" sz="3600"/>
          </a:p>
          <a:p>
            <a:pPr lvl="1"/>
            <a:r>
              <a:rPr lang="zh-TW" altLang="en-US" sz="3600"/>
              <a:t>織田信長</a:t>
            </a:r>
            <a:r>
              <a:rPr lang="en-US" altLang="zh-TW" sz="3600"/>
              <a:t> </a:t>
            </a:r>
            <a:r>
              <a:rPr lang="zh-TW" altLang="en-US" sz="3600"/>
              <a:t>貶稱</a:t>
            </a:r>
            <a:r>
              <a:rPr lang="en-US" altLang="zh-TW" sz="3600"/>
              <a:t> </a:t>
            </a:r>
            <a:r>
              <a:rPr lang="zh-TW" altLang="en-US" sz="3600"/>
              <a:t>第六天魔王</a:t>
            </a:r>
            <a:r>
              <a:rPr lang="en-US" altLang="zh-TW" sz="3600"/>
              <a:t>)</a:t>
            </a:r>
            <a:endParaRPr lang="en-US" altLang="zh-TW" sz="360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7900" y="4818380"/>
            <a:ext cx="1313815" cy="705485"/>
          </a:xfrm>
        </p:spPr>
        <p:txBody>
          <a:bodyPr/>
          <a:p>
            <a:r>
              <a:rPr lang="zh-TW" altLang="zh-CN"/>
              <a:t>肉</a:t>
            </a:r>
            <a:r>
              <a:rPr lang="zh-TW" altLang="zh-CN"/>
              <a:t>身</a:t>
            </a:r>
            <a:endParaRPr lang="zh-TW" altLang="zh-CN"/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1731010" y="2294890"/>
            <a:ext cx="15932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法</a:t>
            </a:r>
            <a:r>
              <a:rPr lang="zh-TW" altLang="zh-CN"/>
              <a:t>蘊</a:t>
            </a:r>
            <a:endParaRPr lang="zh-TW" altLang="zh-CN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4931410" y="1346835"/>
            <a:ext cx="13138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法身</a:t>
            </a:r>
            <a:endParaRPr lang="zh-TW" altLang="zh-CN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4931410" y="3248660"/>
            <a:ext cx="13138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報身</a:t>
            </a:r>
            <a:endParaRPr lang="en-US" altLang="zh-TW"/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4931410" y="5140325"/>
            <a:ext cx="13138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化身</a:t>
            </a:r>
            <a:endParaRPr lang="en-US" altLang="zh-TW"/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7551420" y="5006975"/>
            <a:ext cx="2292350" cy="89344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8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釋迦牟尼</a:t>
            </a:r>
            <a:r>
              <a:rPr lang="zh-TW" altLang="zh-CN"/>
              <a:t>佛</a:t>
            </a:r>
            <a:endParaRPr lang="zh-TW" altLang="zh-CN"/>
          </a:p>
        </p:txBody>
      </p:sp>
      <p:sp>
        <p:nvSpPr>
          <p:cNvPr id="9" name="标题 1"/>
          <p:cNvSpPr>
            <a:spLocks noGrp="1"/>
          </p:cNvSpPr>
          <p:nvPr/>
        </p:nvSpPr>
        <p:spPr>
          <a:xfrm>
            <a:off x="7687310" y="3187700"/>
            <a:ext cx="1644015" cy="95504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9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盧舍</a:t>
            </a:r>
            <a:r>
              <a:rPr lang="zh-TW" altLang="zh-CN"/>
              <a:t>那</a:t>
            </a:r>
            <a:endParaRPr lang="zh-TW" altLang="zh-CN"/>
          </a:p>
        </p:txBody>
      </p:sp>
      <p:sp>
        <p:nvSpPr>
          <p:cNvPr id="10" name="标题 1"/>
          <p:cNvSpPr>
            <a:spLocks noGrp="1"/>
          </p:cNvSpPr>
          <p:nvPr/>
        </p:nvSpPr>
        <p:spPr>
          <a:xfrm>
            <a:off x="7604125" y="1207770"/>
            <a:ext cx="2043430" cy="104203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9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毘盧遮</a:t>
            </a:r>
            <a:r>
              <a:rPr lang="zh-TW" altLang="en-US"/>
              <a:t>那</a:t>
            </a:r>
            <a:endParaRPr lang="zh-TW" altLang="en-US"/>
          </a:p>
        </p:txBody>
      </p:sp>
      <p:sp>
        <p:nvSpPr>
          <p:cNvPr id="11" name="标题 1"/>
          <p:cNvSpPr>
            <a:spLocks noGrp="1"/>
          </p:cNvSpPr>
          <p:nvPr/>
        </p:nvSpPr>
        <p:spPr>
          <a:xfrm>
            <a:off x="458470" y="5700395"/>
            <a:ext cx="26092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6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悉達多</a:t>
            </a:r>
            <a:r>
              <a:rPr lang="zh-TW" altLang="zh-CN"/>
              <a:t>．喬達</a:t>
            </a:r>
            <a:r>
              <a:rPr lang="zh-TW" altLang="zh-CN"/>
              <a:t>摩</a:t>
            </a:r>
            <a:endParaRPr lang="zh-TW" altLang="zh-CN"/>
          </a:p>
        </p:txBody>
      </p:sp>
      <p:sp>
        <p:nvSpPr>
          <p:cNvPr id="12" name="标题 1"/>
          <p:cNvSpPr>
            <a:spLocks noGrp="1"/>
          </p:cNvSpPr>
          <p:nvPr/>
        </p:nvSpPr>
        <p:spPr>
          <a:xfrm>
            <a:off x="977900" y="3579495"/>
            <a:ext cx="260921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佛陀</a:t>
            </a:r>
            <a:endParaRPr lang="en-US" altLang="zh-TW"/>
          </a:p>
        </p:txBody>
      </p:sp>
      <p:sp>
        <p:nvSpPr>
          <p:cNvPr id="13" name="标题 1"/>
          <p:cNvSpPr>
            <a:spLocks noGrp="1"/>
          </p:cNvSpPr>
          <p:nvPr/>
        </p:nvSpPr>
        <p:spPr>
          <a:xfrm>
            <a:off x="3067685" y="1721485"/>
            <a:ext cx="1766570" cy="52832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7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佛的教</a:t>
            </a:r>
            <a:r>
              <a:rPr lang="zh-TW" altLang="zh-CN"/>
              <a:t>導</a:t>
            </a:r>
            <a:endParaRPr lang="en-US" altLang="zh-TW"/>
          </a:p>
        </p:txBody>
      </p:sp>
      <p:sp>
        <p:nvSpPr>
          <p:cNvPr id="14" name="标题 1"/>
          <p:cNvSpPr>
            <a:spLocks noGrp="1"/>
          </p:cNvSpPr>
          <p:nvPr/>
        </p:nvSpPr>
        <p:spPr>
          <a:xfrm>
            <a:off x="2872740" y="2378710"/>
            <a:ext cx="2353310" cy="80899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8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弟子的成</a:t>
            </a:r>
            <a:r>
              <a:rPr lang="zh-TW" altLang="zh-CN"/>
              <a:t>就</a:t>
            </a:r>
            <a:endParaRPr lang="en-US" altLang="zh-TW"/>
          </a:p>
        </p:txBody>
      </p:sp>
      <p:sp>
        <p:nvSpPr>
          <p:cNvPr id="15" name="标题 1"/>
          <p:cNvSpPr>
            <a:spLocks noGrp="1"/>
          </p:cNvSpPr>
          <p:nvPr/>
        </p:nvSpPr>
        <p:spPr>
          <a:xfrm>
            <a:off x="9486900" y="2130425"/>
            <a:ext cx="1930400" cy="105727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8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大日如</a:t>
            </a:r>
            <a:r>
              <a:rPr lang="zh-TW" altLang="zh-CN"/>
              <a:t>來</a:t>
            </a:r>
            <a:endParaRPr lang="zh-TW" altLang="zh-CN"/>
          </a:p>
        </p:txBody>
      </p:sp>
      <p:sp>
        <p:nvSpPr>
          <p:cNvPr id="16" name="标题 1"/>
          <p:cNvSpPr>
            <a:spLocks noGrp="1"/>
          </p:cNvSpPr>
          <p:nvPr/>
        </p:nvSpPr>
        <p:spPr>
          <a:xfrm>
            <a:off x="7465060" y="365125"/>
            <a:ext cx="1397000" cy="63627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9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華</a:t>
            </a:r>
            <a:r>
              <a:rPr lang="zh-TW" altLang="en-US"/>
              <a:t>嚴</a:t>
            </a:r>
            <a:endParaRPr lang="zh-TW" altLang="en-US"/>
          </a:p>
        </p:txBody>
      </p:sp>
      <p:sp>
        <p:nvSpPr>
          <p:cNvPr id="17" name="标题 1"/>
          <p:cNvSpPr>
            <a:spLocks noGrp="1"/>
          </p:cNvSpPr>
          <p:nvPr/>
        </p:nvSpPr>
        <p:spPr>
          <a:xfrm>
            <a:off x="9897110" y="4142740"/>
            <a:ext cx="208978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8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智顗</a:t>
            </a:r>
            <a:r>
              <a:rPr lang="en-US" altLang="zh-TW"/>
              <a:t>+</a:t>
            </a:r>
            <a:r>
              <a:rPr lang="zh-TW" altLang="en-US"/>
              <a:t>慧</a:t>
            </a:r>
            <a:r>
              <a:rPr lang="zh-TW" altLang="en-US"/>
              <a:t>能</a:t>
            </a:r>
            <a:endParaRPr lang="zh-TW" altLang="en-US"/>
          </a:p>
        </p:txBody>
      </p:sp>
      <p:sp>
        <p:nvSpPr>
          <p:cNvPr id="19" name="标题 1"/>
          <p:cNvSpPr>
            <a:spLocks noGrp="1"/>
          </p:cNvSpPr>
          <p:nvPr/>
        </p:nvSpPr>
        <p:spPr>
          <a:xfrm>
            <a:off x="10153015" y="5633720"/>
            <a:ext cx="2089785" cy="70548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供養</a:t>
            </a:r>
            <a:r>
              <a:rPr lang="zh-TW" altLang="en-US"/>
              <a:t>偈</a:t>
            </a:r>
            <a:endParaRPr lang="zh-TW" altLang="en-US"/>
          </a:p>
        </p:txBody>
      </p:sp>
      <p:sp>
        <p:nvSpPr>
          <p:cNvPr id="22" name="标题 1"/>
          <p:cNvSpPr>
            <a:spLocks noGrp="1"/>
          </p:cNvSpPr>
          <p:nvPr/>
        </p:nvSpPr>
        <p:spPr>
          <a:xfrm>
            <a:off x="7055485" y="5900420"/>
            <a:ext cx="2841625" cy="89344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 fontScale="7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CN"/>
              <a:t>毘濕奴第</a:t>
            </a:r>
            <a:r>
              <a:rPr lang="en-US" altLang="zh-TW"/>
              <a:t>9</a:t>
            </a:r>
            <a:r>
              <a:rPr lang="zh-TW" altLang="en-US"/>
              <a:t>化</a:t>
            </a:r>
            <a:r>
              <a:rPr lang="zh-TW" altLang="en-US"/>
              <a:t>身</a:t>
            </a:r>
            <a:endParaRPr lang="zh-TW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6627495" y="2802255"/>
            <a:ext cx="1251585" cy="828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TW" altLang="zh-CN" sz="4000"/>
              <a:t>曌</a:t>
            </a:r>
            <a:endParaRPr lang="zh-TW" altLang="zh-CN" sz="400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禪林供養</a:t>
            </a:r>
            <a:r>
              <a:rPr lang="zh-TW" altLang="zh-CN"/>
              <a:t>偈</a:t>
            </a:r>
            <a:endParaRPr lang="zh-TW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782945" y="0"/>
            <a:ext cx="7088505" cy="35147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8330" y="1490345"/>
            <a:ext cx="8437245" cy="505904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供養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清淨法身毗盧遮那佛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圓滿報身</a:t>
            </a:r>
            <a:r>
              <a:rPr lang="zh-CN" altLang="en-US" sz="4400" u="sng">
                <a:latin typeface="Arial" panose="020B0604020202020204" pitchFamily="34" charset="0"/>
                <a:ea typeface="微软雅黑" panose="020B0503020204020204" charset="-122"/>
              </a:rPr>
              <a:t>盧舍那</a:t>
            </a:r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佛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千百億化身釋迦牟尼佛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極樂世界阿彌陀佛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當來下生彌勒尊佛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sz="4400">
                <a:latin typeface="Arial" panose="020B0604020202020204" pitchFamily="34" charset="0"/>
                <a:ea typeface="微软雅黑" panose="020B0503020204020204" charset="-122"/>
              </a:rPr>
              <a:t>十方三世一切諸佛</a:t>
            </a:r>
            <a:endParaRPr lang="zh-CN" altLang="en-US" sz="4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六祖</a:t>
            </a:r>
            <a:r>
              <a:rPr lang="en-US" altLang="zh-TW"/>
              <a:t>(638-713)</a:t>
            </a:r>
            <a:r>
              <a:rPr lang="zh-TW" altLang="en-US"/>
              <a:t>壇經</a:t>
            </a:r>
            <a:r>
              <a:rPr lang="en-US" altLang="zh-TW"/>
              <a:t> </a:t>
            </a:r>
            <a:r>
              <a:rPr lang="zh-TW" altLang="en-US"/>
              <a:t>機</a:t>
            </a:r>
            <a:r>
              <a:rPr lang="zh-TW" altLang="en-US"/>
              <a:t>緣品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4400"/>
              <a:t>師曰：「三身者：</a:t>
            </a:r>
            <a:endParaRPr lang="zh-CN" altLang="en-US" sz="4400"/>
          </a:p>
          <a:p>
            <a:pPr marL="742950" indent="-742950">
              <a:buAutoNum type="arabicPeriod"/>
            </a:pPr>
            <a:r>
              <a:rPr lang="zh-CN" altLang="en-US" sz="4400"/>
              <a:t>清淨法身，汝之性也；</a:t>
            </a:r>
            <a:endParaRPr lang="zh-CN" altLang="en-US" sz="4400"/>
          </a:p>
          <a:p>
            <a:pPr marL="742950" indent="-742950">
              <a:buAutoNum type="arabicPeriod"/>
            </a:pPr>
            <a:r>
              <a:rPr lang="zh-CN" altLang="en-US" sz="4400"/>
              <a:t>圓滿報身，汝之智也；</a:t>
            </a:r>
            <a:endParaRPr lang="zh-CN" altLang="en-US" sz="4400"/>
          </a:p>
          <a:p>
            <a:pPr marL="742950" indent="-742950">
              <a:buAutoNum type="arabicPeriod"/>
            </a:pPr>
            <a:r>
              <a:rPr lang="zh-CN" altLang="en-US" sz="4400"/>
              <a:t>千百億化身，汝之行也。</a:t>
            </a:r>
            <a:endParaRPr lang="zh-CN" altLang="en-US" sz="44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TW" altLang="en-US"/>
              <a:t>天台國清寺智顗</a:t>
            </a:r>
            <a:r>
              <a:rPr lang="en-US" altLang="zh-TW"/>
              <a:t>  538-597</a:t>
            </a:r>
            <a:r>
              <a:rPr lang="zh-TW" altLang="en-US"/>
              <a:t>後</a:t>
            </a:r>
            <a:r>
              <a:rPr lang="zh-TW" altLang="en-US"/>
              <a:t>陳、隋《法華文句》</a:t>
            </a:r>
            <a:r>
              <a:rPr lang="en-US" altLang="zh-TW"/>
              <a:t> 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5400"/>
              <a:t>法身如來名</a:t>
            </a:r>
            <a:r>
              <a:rPr lang="zh-CN" altLang="en-US" sz="5400" u="sng"/>
              <a:t>毘盧遮那</a:t>
            </a:r>
            <a:r>
              <a:rPr lang="zh-CN" altLang="en-US" sz="5400"/>
              <a:t>，此翻</a:t>
            </a:r>
            <a:r>
              <a:rPr lang="zh-CN" altLang="en-US" sz="5400" u="sng"/>
              <a:t>遍一切處</a:t>
            </a:r>
            <a:r>
              <a:rPr lang="zh-CN" altLang="en-US" sz="5400"/>
              <a:t>；報身如來名</a:t>
            </a:r>
            <a:r>
              <a:rPr lang="zh-CN" altLang="en-US" sz="5400" u="sng"/>
              <a:t>盧舍那</a:t>
            </a:r>
            <a:r>
              <a:rPr lang="zh-CN" altLang="en-US" sz="5400"/>
              <a:t>，此翻</a:t>
            </a:r>
            <a:r>
              <a:rPr lang="zh-CN" altLang="en-US" sz="5400" u="sng"/>
              <a:t>淨滿</a:t>
            </a:r>
            <a:r>
              <a:rPr lang="zh-CN" altLang="en-US" sz="5400"/>
              <a:t>；應身如來名釋迦文，此翻</a:t>
            </a:r>
            <a:r>
              <a:rPr lang="zh-CN" altLang="en-US" sz="5400" u="sng"/>
              <a:t>度沃焦</a:t>
            </a:r>
            <a:r>
              <a:rPr lang="zh-CN" altLang="en-US" sz="5400"/>
              <a:t>。</a:t>
            </a:r>
            <a:r>
              <a:rPr lang="en-US" altLang="zh-CN" sz="2400"/>
              <a:t>(CBETA 2024.R3, T34, no. 1718, p. 128a16-17)</a:t>
            </a:r>
            <a:endParaRPr lang="en-US" altLang="zh-CN" sz="24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八十華</a:t>
            </a:r>
            <a:r>
              <a:rPr lang="zh-TW" altLang="en-US"/>
              <a:t>嚴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pPr marL="0" indent="0">
              <a:buNone/>
            </a:pPr>
            <a:endParaRPr lang="zh-CN" altLang="en-US" sz="3200">
              <a:sym typeface="+mn-ea"/>
            </a:endParaRPr>
          </a:p>
          <a:p>
            <a:pPr marL="0" indent="0">
              <a:buNone/>
            </a:pPr>
            <a:endParaRPr lang="zh-CN" altLang="en-US" sz="3200">
              <a:sym typeface="+mn-ea"/>
            </a:endParaRPr>
          </a:p>
          <a:p>
            <a:pPr marL="0" indent="0">
              <a:buNone/>
            </a:pPr>
            <a:endParaRPr lang="zh-CN" altLang="en-US" sz="3200">
              <a:sym typeface="+mn-ea"/>
            </a:endParaRPr>
          </a:p>
          <a:p>
            <a:pPr marL="0" indent="0">
              <a:buNone/>
            </a:pPr>
            <a:endParaRPr lang="zh-CN" altLang="en-US" sz="3200">
              <a:sym typeface="+mn-ea"/>
            </a:endParaRPr>
          </a:p>
          <a:p>
            <a:pPr marL="0" indent="0">
              <a:buNone/>
            </a:pPr>
            <a:endParaRPr lang="zh-CN" altLang="en-US" sz="3200">
              <a:sym typeface="+mn-ea"/>
            </a:endParaRPr>
          </a:p>
          <a:p>
            <a:pPr marL="0" indent="0">
              <a:buNone/>
            </a:pPr>
            <a:r>
              <a:rPr lang="zh-CN" altLang="en-US" sz="3200">
                <a:sym typeface="+mn-ea"/>
              </a:rPr>
              <a:t>于闐三藏實叉難陀</a:t>
            </a:r>
            <a:r>
              <a:rPr lang="en-US" altLang="en-US" sz="3200">
                <a:sym typeface="+mn-ea"/>
              </a:rPr>
              <a:t>Ś</a:t>
            </a:r>
            <a:r>
              <a:rPr lang="en-US" altLang="zh-CN" sz="3200">
                <a:sym typeface="+mn-ea"/>
              </a:rPr>
              <a:t>ikṣ</a:t>
            </a:r>
            <a:r>
              <a:rPr lang="en-US" altLang="en-US" sz="3200">
                <a:sym typeface="+mn-ea"/>
              </a:rPr>
              <a:t>ā</a:t>
            </a:r>
            <a:r>
              <a:rPr lang="en-US" altLang="zh-CN" sz="3200">
                <a:sym typeface="+mn-ea"/>
              </a:rPr>
              <a:t>nanda  </a:t>
            </a:r>
            <a:r>
              <a:rPr lang="zh-TW" altLang="en-US" sz="3200">
                <a:sym typeface="+mn-ea"/>
              </a:rPr>
              <a:t>學</a:t>
            </a:r>
            <a:r>
              <a:rPr lang="zh-TW" altLang="en-US" sz="3200">
                <a:sym typeface="+mn-ea"/>
              </a:rPr>
              <a:t>樂</a:t>
            </a:r>
            <a:r>
              <a:rPr lang="zh-CN" altLang="en-US" sz="3200">
                <a:sym typeface="+mn-ea"/>
              </a:rPr>
              <a:t>（</a:t>
            </a:r>
            <a:r>
              <a:rPr lang="en-US" altLang="zh-CN" sz="3200">
                <a:sym typeface="+mn-ea"/>
              </a:rPr>
              <a:t>652-710</a:t>
            </a:r>
            <a:r>
              <a:rPr lang="zh-CN" altLang="en-US" sz="3200">
                <a:sym typeface="+mn-ea"/>
              </a:rPr>
              <a:t>）</a:t>
            </a:r>
            <a:endParaRPr lang="zh-CN" altLang="en-US" sz="3200"/>
          </a:p>
          <a:p>
            <a:pPr marL="0" indent="0">
              <a:buNone/>
            </a:pPr>
            <a:r>
              <a:rPr lang="zh-TW" altLang="en-US" sz="3200">
                <a:sym typeface="+mn-ea"/>
              </a:rPr>
              <a:t>武則天</a:t>
            </a:r>
            <a:r>
              <a:rPr lang="zh-CN" altLang="en-US" sz="3200">
                <a:sym typeface="+mn-ea"/>
              </a:rPr>
              <a:t>「親受筆削，施供食饌」</a:t>
            </a:r>
            <a:endParaRPr lang="zh-CN" altLang="en-US" sz="320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70250" y="446405"/>
            <a:ext cx="8801100" cy="39624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TW"/>
              <a:t>2.</a:t>
            </a:r>
            <a:r>
              <a:rPr lang="zh-TW" altLang="en-US"/>
              <a:t>盧舍那</a:t>
            </a:r>
            <a:r>
              <a:rPr lang="en-US" altLang="zh-TW"/>
              <a:t> Rocana  </a:t>
            </a:r>
            <a:r>
              <a:rPr lang="en-US" altLang="zh-CN"/>
              <a:t>√ ruc 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492125" y="1444625"/>
            <a:ext cx="11351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佛馱跋陀羅</a:t>
            </a:r>
            <a:r>
              <a:rPr lang="en-US" altLang="zh-CN" sz="3200"/>
              <a:t>Buddha-bhadra</a:t>
            </a:r>
            <a:r>
              <a:rPr lang="zh-TW" altLang="en-US" sz="3200"/>
              <a:t>覺賢</a:t>
            </a:r>
            <a:r>
              <a:rPr lang="zh-CN" altLang="en-US" sz="3200"/>
              <a:t>（</a:t>
            </a:r>
            <a:r>
              <a:rPr lang="en-US" altLang="zh-CN" sz="3200"/>
              <a:t>359-429</a:t>
            </a:r>
            <a:r>
              <a:rPr lang="zh-TW" altLang="en-US" sz="3200"/>
              <a:t>後秦</a:t>
            </a:r>
            <a:r>
              <a:rPr lang="zh-CN" altLang="en-US" sz="3200"/>
              <a:t>）</a:t>
            </a:r>
            <a:r>
              <a:rPr lang="zh-TW" altLang="zh-CN" sz="3200"/>
              <a:t>六十</a:t>
            </a:r>
            <a:r>
              <a:rPr lang="zh-TW" altLang="en-US" sz="3200"/>
              <a:t>華</a:t>
            </a:r>
            <a:r>
              <a:rPr lang="zh-TW" altLang="en-US" sz="3200"/>
              <a:t>嚴</a:t>
            </a:r>
            <a:endParaRPr lang="zh-TW" altLang="en-US" sz="320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2159000"/>
            <a:ext cx="9535160" cy="452310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毘盧遮那</a:t>
            </a:r>
            <a:r>
              <a:rPr lang="en-US" altLang="zh-CN">
                <a:sym typeface="+mn-ea"/>
              </a:rPr>
              <a:t> Vairocana (</a:t>
            </a:r>
            <a:r>
              <a:rPr lang="zh-TW" altLang="en-US">
                <a:sym typeface="+mn-ea"/>
              </a:rPr>
              <a:t>大日如來</a:t>
            </a:r>
            <a:r>
              <a:rPr lang="zh-TW" altLang="en-US">
                <a:sym typeface="+mn-ea"/>
              </a:rPr>
              <a:t>）</a:t>
            </a:r>
            <a:endParaRPr lang="zh-TW" altLang="en-US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 sz="2800"/>
              <a:t>破壞諸闇冥，光明照虛空，今</a:t>
            </a:r>
            <a:r>
              <a:rPr lang="zh-CN" altLang="en-US" sz="2800" u="sng"/>
              <a:t>毘盧遮那</a:t>
            </a:r>
            <a:r>
              <a:rPr lang="zh-CN" altLang="en-US" sz="2800"/>
              <a:t>，清淨光明顯，羅睺避虛空，速放飛兔像。</a:t>
            </a:r>
            <a:r>
              <a:rPr lang="en-US" altLang="zh-CN" sz="2800"/>
              <a:t>SA583, </a:t>
            </a:r>
            <a:endParaRPr lang="en-US" altLang="zh-CN" sz="2800"/>
          </a:p>
          <a:p>
            <a:r>
              <a:rPr lang="zh-CN" altLang="en-US" sz="2800"/>
              <a:t>月處虛空中，能滅一切闇，有</a:t>
            </a:r>
            <a:r>
              <a:rPr lang="zh-CN" altLang="en-US" sz="2800" u="sng"/>
              <a:t>大光明照</a:t>
            </a:r>
            <a:r>
              <a:rPr lang="zh-CN" altLang="en-US" sz="2800"/>
              <a:t>，清白悉明了。月是世明燈，羅睺應速放。</a:t>
            </a:r>
            <a:r>
              <a:rPr lang="en-US" altLang="zh-CN" sz="2800">
                <a:sym typeface="+mn-ea"/>
              </a:rPr>
              <a:t>SA2.167 </a:t>
            </a:r>
            <a:endParaRPr lang="en-US" altLang="zh-CN" sz="2800">
              <a:sym typeface="+mn-ea"/>
            </a:endParaRPr>
          </a:p>
          <a:p>
            <a:r>
              <a:rPr lang="zh-CN" altLang="en-US" sz="2800">
                <a:sym typeface="+mn-ea"/>
              </a:rPr>
              <a:t>月能照闇而清涼，是虛空</a:t>
            </a:r>
            <a:r>
              <a:rPr lang="zh-CN" altLang="en-US" sz="2800" u="sng">
                <a:sym typeface="+mn-ea"/>
              </a:rPr>
              <a:t>中大燈明</a:t>
            </a:r>
            <a:r>
              <a:rPr lang="zh-CN" altLang="en-US" sz="2800">
                <a:sym typeface="+mn-ea"/>
              </a:rPr>
              <a:t>，其色白淨有千光，汝莫吞月疾放去！</a:t>
            </a:r>
            <a:r>
              <a:rPr lang="zh-TW" altLang="zh-CN" sz="2800">
                <a:ea typeface="PMingLiU" charset="0"/>
                <a:sym typeface="+mn-ea"/>
              </a:rPr>
              <a:t>（大智度論第</a:t>
            </a:r>
            <a:r>
              <a:rPr lang="en-US" altLang="zh-TW" sz="2800">
                <a:ea typeface="PMingLiU" charset="0"/>
                <a:sym typeface="+mn-ea"/>
              </a:rPr>
              <a:t>10</a:t>
            </a:r>
            <a:r>
              <a:rPr lang="zh-TW" altLang="en-US" sz="2800">
                <a:ea typeface="PMingLiU" charset="0"/>
                <a:sym typeface="+mn-ea"/>
              </a:rPr>
              <a:t>卷</a:t>
            </a:r>
            <a:r>
              <a:rPr lang="en-US" altLang="zh-TW" sz="2800">
                <a:ea typeface="PMingLiU" charset="0"/>
                <a:sym typeface="+mn-ea"/>
              </a:rPr>
              <a:t>)</a:t>
            </a:r>
            <a:endParaRPr lang="en-US" altLang="zh-CN" sz="2800"/>
          </a:p>
          <a:p>
            <a:r>
              <a:rPr lang="zh-CN" altLang="en-US" sz="2800"/>
              <a:t>如來阿羅漢，月天子所皈</a:t>
            </a:r>
            <a:r>
              <a:rPr lang="zh-TW" altLang="zh-CN" sz="2800"/>
              <a:t>，</a:t>
            </a:r>
            <a:r>
              <a:rPr lang="zh-CN" altLang="en-US" sz="2800"/>
              <a:t>佛陀憫世間，羅睺速放行！</a:t>
            </a:r>
            <a:r>
              <a:rPr lang="en-US" altLang="zh-CN" sz="2800"/>
              <a:t>” SN2.9 </a:t>
            </a:r>
            <a:r>
              <a:rPr lang="zh-TW" altLang="en-US" sz="2800">
                <a:ea typeface="PMingLiU" charset="0"/>
              </a:rPr>
              <a:t>（月天子）</a:t>
            </a:r>
            <a:endParaRPr lang="zh-TW" altLang="en-US" sz="2800">
              <a:ea typeface="PMingLiU" charset="0"/>
            </a:endParaRPr>
          </a:p>
          <a:p>
            <a:endParaRPr lang="en-US" altLang="zh-TW" sz="2800">
              <a:ea typeface="PMingLiU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2106930"/>
            <a:ext cx="10968990" cy="3069590"/>
          </a:xfrm>
        </p:spPr>
        <p:txBody>
          <a:bodyPr>
            <a:noAutofit/>
          </a:bodyPr>
          <a:p>
            <a:r>
              <a:rPr lang="zh-CN" altLang="en-US" sz="4800">
                <a:sym typeface="+mn-ea"/>
              </a:rPr>
              <a:t>毘盧遮那</a:t>
            </a:r>
            <a:r>
              <a:rPr lang="en-US" altLang="zh-CN" sz="4800">
                <a:sym typeface="+mn-ea"/>
              </a:rPr>
              <a:t>  </a:t>
            </a:r>
            <a:r>
              <a:rPr lang="zh-TW" altLang="en-US" sz="4800">
                <a:sym typeface="+mn-ea"/>
              </a:rPr>
              <a:t>盧舍那</a:t>
            </a:r>
            <a:r>
              <a:rPr lang="en-US" altLang="zh-TW" sz="4800">
                <a:sym typeface="+mn-ea"/>
              </a:rPr>
              <a:t> </a:t>
            </a:r>
            <a:r>
              <a:rPr lang="zh-TW" altLang="en-US" sz="4800">
                <a:sym typeface="+mn-ea"/>
              </a:rPr>
              <a:t>大日</a:t>
            </a:r>
            <a:r>
              <a:rPr lang="en-US" altLang="zh-TW" sz="4800">
                <a:sym typeface="+mn-ea"/>
              </a:rPr>
              <a:t>  </a:t>
            </a:r>
            <a:r>
              <a:rPr lang="zh-TW" altLang="en-US" sz="4800">
                <a:sym typeface="+mn-ea"/>
              </a:rPr>
              <a:t>乃同名異譯</a:t>
            </a:r>
            <a:endParaRPr lang="zh-TW" altLang="en-US" sz="480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色身法</a:t>
            </a:r>
            <a:r>
              <a:rPr lang="zh-TW" altLang="zh-CN"/>
              <a:t>身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2370" y="1490400"/>
            <a:ext cx="10969200" cy="4759200"/>
          </a:xfrm>
        </p:spPr>
        <p:txBody>
          <a:bodyPr>
            <a:normAutofit fontScale="90000" lnSpcReduction="10000"/>
          </a:bodyPr>
          <a:p>
            <a:pPr marL="0" indent="0">
              <a:buNone/>
            </a:pPr>
            <a:r>
              <a:rPr lang="zh-TW" altLang="zh-CN" sz="3600"/>
              <a:t>佛是人，有「五蘊」，證悟之後得</a:t>
            </a:r>
            <a:r>
              <a:rPr lang="zh-TW" altLang="zh-CN" sz="3600">
                <a:solidFill>
                  <a:schemeClr val="accent5"/>
                </a:solidFill>
              </a:rPr>
              <a:t>五法蘊</a:t>
            </a:r>
            <a:r>
              <a:rPr lang="en-US" altLang="zh-TW" sz="3600"/>
              <a:t>: 1.</a:t>
            </a:r>
            <a:r>
              <a:rPr lang="zh-TW" altLang="zh-CN" sz="3600"/>
              <a:t>戒蘊、</a:t>
            </a:r>
            <a:r>
              <a:rPr lang="en-US" altLang="zh-TW" sz="3600"/>
              <a:t>2.</a:t>
            </a:r>
            <a:r>
              <a:rPr lang="zh-TW" altLang="zh-CN" sz="3600"/>
              <a:t>定蘊、</a:t>
            </a:r>
            <a:r>
              <a:rPr lang="en-US" altLang="zh-TW" sz="3600"/>
              <a:t>3.</a:t>
            </a:r>
            <a:r>
              <a:rPr lang="zh-TW" altLang="zh-CN" sz="3600"/>
              <a:t>慧蘊、</a:t>
            </a:r>
            <a:r>
              <a:rPr lang="en-US" altLang="zh-TW" sz="3600"/>
              <a:t>4.</a:t>
            </a:r>
            <a:r>
              <a:rPr lang="zh-TW" altLang="zh-CN" sz="3600"/>
              <a:t>解脫蘊、</a:t>
            </a:r>
            <a:r>
              <a:rPr lang="en-US" altLang="zh-TW" sz="3600"/>
              <a:t>5</a:t>
            </a:r>
            <a:r>
              <a:rPr lang="zh-TW" altLang="zh-CN" sz="3600"/>
              <a:t>解脫智見蘊。</a:t>
            </a:r>
            <a:r>
              <a:rPr lang="en-US" altLang="zh-TW" sz="3600"/>
              <a:t>(DN34)</a:t>
            </a:r>
            <a:endParaRPr lang="zh-TW" altLang="zh-CN" sz="4400"/>
          </a:p>
          <a:p>
            <a:r>
              <a:rPr lang="en-US" altLang="zh-CN" sz="3600"/>
              <a:t>Pa</a:t>
            </a:r>
            <a:r>
              <a:rPr lang="en-US" altLang="en-US" sz="3600"/>
              <a:t>ñ</a:t>
            </a:r>
            <a:r>
              <a:rPr lang="en-US" altLang="zh-CN" sz="3600"/>
              <a:t>ca </a:t>
            </a:r>
            <a:r>
              <a:rPr lang="en-US" altLang="zh-CN" sz="3600">
                <a:solidFill>
                  <a:schemeClr val="accent5"/>
                </a:solidFill>
              </a:rPr>
              <a:t>dhammakkhandh</a:t>
            </a:r>
            <a:r>
              <a:rPr lang="en-US" altLang="en-US" sz="3600">
                <a:solidFill>
                  <a:schemeClr val="accent5"/>
                </a:solidFill>
              </a:rPr>
              <a:t>ā</a:t>
            </a:r>
            <a:r>
              <a:rPr lang="en-US" altLang="zh-CN" sz="3600"/>
              <a:t>— 1. s</a:t>
            </a:r>
            <a:r>
              <a:rPr lang="en-US" altLang="en-US" sz="3600"/>
              <a:t>ī</a:t>
            </a:r>
            <a:r>
              <a:rPr lang="en-US" altLang="zh-CN" sz="3600"/>
              <a:t>la-kkhandho, 2. sam</a:t>
            </a:r>
            <a:r>
              <a:rPr lang="en-US" altLang="en-US" sz="3600"/>
              <a:t>ā</a:t>
            </a:r>
            <a:r>
              <a:rPr lang="en-US" altLang="zh-CN" sz="3600"/>
              <a:t>dhi-kkhandho, 3. pa</a:t>
            </a:r>
            <a:r>
              <a:rPr lang="en-US" altLang="en-US" sz="3600"/>
              <a:t>ññā-</a:t>
            </a:r>
            <a:r>
              <a:rPr lang="en-US" altLang="zh-CN" sz="3600"/>
              <a:t>kkhandho, 4. vimutti-kkhandho, 5. vimutti-</a:t>
            </a:r>
            <a:r>
              <a:rPr lang="en-US" altLang="en-US" sz="3600"/>
              <a:t>ñā</a:t>
            </a:r>
            <a:r>
              <a:rPr lang="en-US" altLang="zh-CN" sz="3600"/>
              <a:t>ṇa-dassana-kkhandho.</a:t>
            </a:r>
            <a:endParaRPr lang="en-US" altLang="zh-CN" sz="2400"/>
          </a:p>
          <a:p>
            <a:pPr marL="0" indent="0">
              <a:buNone/>
            </a:pPr>
            <a:r>
              <a:rPr lang="zh-TW" altLang="zh-CN" sz="4000"/>
              <a:t>肉身滅去，留下的教導稱為</a:t>
            </a:r>
            <a:r>
              <a:rPr lang="en-US" altLang="zh-TW" sz="4000"/>
              <a:t> </a:t>
            </a:r>
            <a:r>
              <a:rPr lang="zh-TW" altLang="zh-CN" sz="4000"/>
              <a:t>五</a:t>
            </a:r>
            <a:r>
              <a:rPr lang="zh-TW" altLang="zh-CN" sz="4000"/>
              <a:t>分法身</a:t>
            </a:r>
            <a:r>
              <a:rPr lang="en-US" altLang="zh-TW" sz="4000"/>
              <a:t> Dhamma-kaya (</a:t>
            </a:r>
            <a:r>
              <a:rPr lang="zh-TW" altLang="zh-CN" sz="4000"/>
              <a:t>精神生命</a:t>
            </a:r>
            <a:r>
              <a:rPr lang="en-US" altLang="zh-TW" sz="4000"/>
              <a:t>, kaya </a:t>
            </a:r>
            <a:r>
              <a:rPr lang="zh-TW" altLang="en-US" sz="4000"/>
              <a:t>也有聚集義</a:t>
            </a:r>
            <a:r>
              <a:rPr lang="en-US" altLang="zh-TW" sz="4000"/>
              <a:t>)</a:t>
            </a:r>
            <a:endParaRPr lang="zh-TW" altLang="zh-CN" sz="4000"/>
          </a:p>
          <a:p>
            <a:endParaRPr lang="zh-TW" altLang="zh-CN" sz="4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1328</Words>
  <Application>WPS 演示</Application>
  <PresentationFormat>宽屏</PresentationFormat>
  <Paragraphs>117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PMingLiU</vt:lpstr>
      <vt:lpstr>HanaMinA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肉身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xiaomi</dc:creator>
  <cp:lastModifiedBy>善那比丘</cp:lastModifiedBy>
  <cp:revision>160</cp:revision>
  <dcterms:created xsi:type="dcterms:W3CDTF">2019-06-19T02:08:00Z</dcterms:created>
  <dcterms:modified xsi:type="dcterms:W3CDTF">2024-12-16T12:30:01Z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C2F3A67934AE40D8A1501382DE322A8B_11</vt:lpwstr>
  </property>
</Properties>
</file>