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56" r:id="rId4"/>
    <p:sldId id="257" r:id="rId5"/>
    <p:sldId id="258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71.xml"/><Relationship Id="rId3" Type="http://schemas.openxmlformats.org/officeDocument/2006/relationships/hyperlink" Target="https://shutonggui.cn/sz/#ak#an.ck#a4.n36%3E13%3C18:15" TargetMode="External"/><Relationship Id="rId2" Type="http://schemas.openxmlformats.org/officeDocument/2006/relationships/hyperlink" Target="https://agama.buddhason.org/SA/SA0101.htm" TargetMode="External"/><Relationship Id="rId1" Type="http://schemas.openxmlformats.org/officeDocument/2006/relationships/hyperlink" Target="https://agama.buddhason.org/DA/DA19.ht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10490" y="0"/>
            <a:ext cx="11891645" cy="644906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/>
          </a:bodyPr>
          <a:p>
            <a:r>
              <a:rPr lang="zh-TW" altLang="en-US"/>
              <a:t>凡所有相皆是虛妄</a:t>
            </a:r>
            <a:br>
              <a:rPr lang="zh-TW" altLang="en-US"/>
            </a:br>
            <a:r>
              <a:rPr lang="zh-TW" altLang="en-US"/>
              <a:t>若見諸相非相即見如來</a:t>
            </a:r>
            <a:r>
              <a:rPr lang="zh-TW" altLang="en-US"/>
              <a:t>。</a:t>
            </a:r>
            <a:endParaRPr lang="zh-TW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TW" altLang="zh-CN"/>
              <a:t>解碼金剛</a:t>
            </a:r>
            <a:r>
              <a:rPr lang="zh-TW" altLang="zh-CN"/>
              <a:t>經</a:t>
            </a:r>
            <a:endParaRPr lang="zh-TW" altLang="zh-CN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五</a:t>
            </a:r>
            <a:r>
              <a:rPr lang="zh-TW" altLang="zh-CN"/>
              <a:t>、如理實見</a:t>
            </a:r>
            <a:endParaRPr lang="zh-TW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marL="0" indent="0">
              <a:buNone/>
            </a:pPr>
            <a:r>
              <a:rPr lang="zh-CN" altLang="en-US" sz="3600"/>
              <a:t>須菩提！於意云何，可以身相見如來不？</a:t>
            </a:r>
            <a:endParaRPr lang="zh-CN" altLang="en-US" sz="3600"/>
          </a:p>
          <a:p>
            <a:pPr marL="0" indent="0">
              <a:buNone/>
            </a:pPr>
            <a:r>
              <a:rPr lang="zh-CN" altLang="en-US" sz="3600"/>
              <a:t>不也，世尊，不可以身相得見如來！</a:t>
            </a:r>
            <a:endParaRPr lang="zh-CN" altLang="en-US" sz="3600"/>
          </a:p>
          <a:p>
            <a:pPr marL="0" indent="0">
              <a:buNone/>
            </a:pPr>
            <a:r>
              <a:rPr lang="zh-CN" altLang="en-US" sz="3600"/>
              <a:t>何以故？如來所說身相，即非身相。</a:t>
            </a:r>
            <a:endParaRPr lang="zh-CN" altLang="en-US" sz="3600"/>
          </a:p>
          <a:p>
            <a:pPr marL="0" indent="0">
              <a:buNone/>
            </a:pPr>
            <a:r>
              <a:rPr lang="zh-CN" altLang="en-US" sz="3600"/>
              <a:t>佛告須菩提：</a:t>
            </a:r>
            <a:r>
              <a:rPr lang="en-US" altLang="zh-CN" sz="3600"/>
              <a:t> </a:t>
            </a:r>
            <a:endParaRPr lang="en-US" altLang="zh-CN" sz="3600"/>
          </a:p>
          <a:p>
            <a:pPr marL="0" indent="0">
              <a:buNone/>
            </a:pPr>
            <a:r>
              <a:rPr lang="zh-CN" altLang="en-US" sz="3600"/>
              <a:t>凡所有相，皆是虛妄！若見諸相非相，則見如來！</a:t>
            </a:r>
            <a:endParaRPr lang="zh-CN" altLang="en-US" sz="360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身相</a:t>
            </a:r>
            <a:r>
              <a:rPr lang="en-US" altLang="zh-TW"/>
              <a:t>=</a:t>
            </a:r>
            <a:r>
              <a:rPr lang="zh-TW" altLang="en-US"/>
              <a:t>三十二大人相</a:t>
            </a:r>
            <a:r>
              <a:rPr lang="en-US" altLang="zh-TW"/>
              <a:t> MahaPurusa-Laksana</a:t>
            </a:r>
            <a:endParaRPr lang="en-US" altLang="zh-TW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TW" altLang="zh-CN" sz="2400"/>
              <a:t>玄奘</a:t>
            </a:r>
            <a:r>
              <a:rPr lang="en-US" altLang="zh-TW" sz="2400"/>
              <a:t>:</a:t>
            </a:r>
            <a:r>
              <a:rPr lang="zh-TW" altLang="en-US" sz="2400"/>
              <a:t>諸</a:t>
            </a:r>
            <a:r>
              <a:rPr lang="zh-CN" altLang="en-US" sz="2400"/>
              <a:t>相具足</a:t>
            </a:r>
            <a:r>
              <a:rPr lang="en-US" altLang="zh-CN" sz="2400"/>
              <a:t>, </a:t>
            </a:r>
            <a:r>
              <a:rPr lang="zh-CN" altLang="en-US" sz="2400"/>
              <a:t>相具足</a:t>
            </a:r>
            <a:endParaRPr lang="zh-CN" altLang="en-US" sz="2400"/>
          </a:p>
          <a:p>
            <a:pPr marL="0" indent="0">
              <a:buNone/>
            </a:pPr>
            <a:r>
              <a:rPr lang="zh-TW" altLang="zh-CN" sz="2400">
                <a:sym typeface="+mn-ea"/>
              </a:rPr>
              <a:t>義淨</a:t>
            </a:r>
            <a:r>
              <a:rPr lang="en-US" altLang="zh-TW" sz="2400">
                <a:sym typeface="+mn-ea"/>
              </a:rPr>
              <a:t>:</a:t>
            </a:r>
            <a:r>
              <a:rPr lang="zh-CN" altLang="en-US" sz="2400">
                <a:sym typeface="+mn-ea"/>
              </a:rPr>
              <a:t>具足勝相</a:t>
            </a:r>
            <a:endParaRPr lang="zh-CN" altLang="en-US" sz="2400">
              <a:sym typeface="+mn-ea"/>
            </a:endParaRPr>
          </a:p>
          <a:p>
            <a:pPr marL="0" indent="0">
              <a:buNone/>
            </a:pPr>
            <a:r>
              <a:rPr lang="zh-TW" altLang="zh-CN" sz="2400"/>
              <a:t>菩提留支</a:t>
            </a:r>
            <a:r>
              <a:rPr lang="en-US" altLang="zh-TW" sz="2400"/>
              <a:t>:</a:t>
            </a:r>
            <a:r>
              <a:rPr lang="zh-CN" altLang="en-US" sz="2400"/>
              <a:t>相成就</a:t>
            </a:r>
            <a:endParaRPr lang="zh-CN" altLang="en-US" sz="2400"/>
          </a:p>
          <a:p>
            <a:pPr marL="0" indent="0">
              <a:buNone/>
            </a:pPr>
            <a:r>
              <a:rPr lang="en-US" altLang="zh-CN" sz="2400"/>
              <a:t>EN : possession of marks</a:t>
            </a:r>
            <a:endParaRPr lang="en-US" altLang="zh-CN" sz="2400"/>
          </a:p>
          <a:p>
            <a:pPr marL="0" indent="0">
              <a:buNone/>
            </a:pPr>
            <a:r>
              <a:rPr lang="en-US" altLang="zh-CN" sz="2400"/>
              <a:t>SK:  lakṣaṇa-sampad</a:t>
            </a:r>
            <a:r>
              <a:rPr lang="en-US" altLang="en-US" sz="2400"/>
              <a:t>ā</a:t>
            </a:r>
            <a:endParaRPr lang="en-US" altLang="en-US" sz="2400"/>
          </a:p>
          <a:p>
            <a:endParaRPr lang="en-US" altLang="en-US"/>
          </a:p>
          <a:p>
            <a:pPr marL="0" indent="0">
              <a:buNone/>
            </a:pPr>
            <a:r>
              <a:rPr lang="zh-TW" altLang="en-US" sz="2400"/>
              <a:t>指</a:t>
            </a:r>
            <a:r>
              <a:rPr lang="en-US" altLang="zh-TW" sz="2400"/>
              <a:t>  </a:t>
            </a:r>
            <a:r>
              <a:rPr lang="zh-TW" altLang="en-US" sz="2400"/>
              <a:t>佛的三十二相。</a:t>
            </a:r>
            <a:endParaRPr lang="zh-TW" altLang="en-US" sz="2400"/>
          </a:p>
          <a:p>
            <a:pPr lvl="1"/>
            <a:r>
              <a:rPr lang="zh-CN" altLang="en-US" sz="2000"/>
              <a:t>「須菩提，於意云何，可以三十二相見如來不？」</a:t>
            </a:r>
            <a:r>
              <a:rPr lang="en-US" altLang="zh-CN" sz="2000"/>
              <a:t>13.</a:t>
            </a:r>
            <a:r>
              <a:rPr lang="zh-TW" altLang="en-US" sz="2000"/>
              <a:t>如法受持</a:t>
            </a:r>
            <a:r>
              <a:rPr lang="en-US" altLang="zh-TW" sz="2000"/>
              <a:t> </a:t>
            </a:r>
            <a:r>
              <a:rPr lang="zh-TW" altLang="en-US" sz="2000"/>
              <a:t>（經名之後</a:t>
            </a:r>
            <a:r>
              <a:rPr lang="en-US" altLang="zh-TW" sz="2000"/>
              <a:t>)</a:t>
            </a:r>
            <a:endParaRPr lang="en-US" altLang="zh-TW" sz="2000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31140" y="1490345"/>
            <a:ext cx="11736705" cy="4759325"/>
          </a:xfrm>
        </p:spPr>
        <p:txBody>
          <a:bodyPr>
            <a:noAutofit/>
          </a:bodyPr>
          <a:p>
            <a:pPr marL="0" indent="0">
              <a:buNone/>
            </a:pPr>
            <a:r>
              <a:rPr lang="zh-TW" altLang="zh-CN" sz="2800">
                <a:sym typeface="+mn-ea"/>
              </a:rPr>
              <a:t>羅什：</a:t>
            </a:r>
            <a:r>
              <a:rPr lang="zh-CN" altLang="en-US" sz="2800">
                <a:sym typeface="+mn-ea"/>
              </a:rPr>
              <a:t>凡</a:t>
            </a:r>
            <a:r>
              <a:rPr lang="zh-CN" altLang="en-US" sz="2800">
                <a:solidFill>
                  <a:schemeClr val="accent2"/>
                </a:solidFill>
                <a:sym typeface="+mn-ea"/>
              </a:rPr>
              <a:t>所有相</a:t>
            </a:r>
            <a:r>
              <a:rPr lang="zh-CN" altLang="en-US" sz="2800">
                <a:sym typeface="+mn-ea"/>
              </a:rPr>
              <a:t>，皆是</a:t>
            </a:r>
            <a:r>
              <a:rPr lang="zh-CN" altLang="en-US" sz="2800">
                <a:solidFill>
                  <a:schemeClr val="accent5"/>
                </a:solidFill>
                <a:sym typeface="+mn-ea"/>
              </a:rPr>
              <a:t>虛妄</a:t>
            </a:r>
            <a:r>
              <a:rPr lang="zh-CN" altLang="en-US" sz="2800">
                <a:sym typeface="+mn-ea"/>
              </a:rPr>
              <a:t>！</a:t>
            </a:r>
            <a:r>
              <a:rPr lang="en-US" altLang="zh-CN" sz="2800">
                <a:sym typeface="+mn-ea"/>
              </a:rPr>
              <a:t>--missing--</a:t>
            </a:r>
            <a:endParaRPr lang="zh-CN" altLang="en-US" sz="2800">
              <a:sym typeface="+mn-ea"/>
            </a:endParaRPr>
          </a:p>
          <a:p>
            <a:pPr marL="0" indent="0">
              <a:buNone/>
            </a:pPr>
            <a:r>
              <a:rPr lang="zh-TW" altLang="zh-CN" sz="2800"/>
              <a:t>玄奘：</a:t>
            </a:r>
            <a:r>
              <a:rPr lang="zh-CN" altLang="en-US" sz="2800"/>
              <a:t>善現！乃至</a:t>
            </a:r>
            <a:r>
              <a:rPr lang="zh-CN" altLang="en-US" sz="2800">
                <a:solidFill>
                  <a:schemeClr val="accent2"/>
                </a:solidFill>
              </a:rPr>
              <a:t>諸相具足</a:t>
            </a:r>
            <a:r>
              <a:rPr lang="zh-CN" altLang="en-US" sz="2800"/>
              <a:t>，皆是</a:t>
            </a:r>
            <a:r>
              <a:rPr lang="zh-CN" altLang="en-US" sz="2800">
                <a:solidFill>
                  <a:schemeClr val="accent5"/>
                </a:solidFill>
              </a:rPr>
              <a:t>虛妄</a:t>
            </a:r>
            <a:r>
              <a:rPr lang="zh-CN" altLang="en-US" sz="2800"/>
              <a:t>！乃至</a:t>
            </a:r>
            <a:r>
              <a:rPr lang="zh-CN" altLang="en-US" sz="2800">
                <a:solidFill>
                  <a:schemeClr val="accent1"/>
                </a:solidFill>
              </a:rPr>
              <a:t>非相具足</a:t>
            </a:r>
            <a:r>
              <a:rPr lang="zh-CN" altLang="en-US" sz="2800"/>
              <a:t>，皆</a:t>
            </a:r>
            <a:r>
              <a:rPr lang="zh-CN" altLang="en-US" sz="2800" u="sng">
                <a:solidFill>
                  <a:schemeClr val="tx1"/>
                </a:solidFill>
              </a:rPr>
              <a:t>非</a:t>
            </a:r>
            <a:r>
              <a:rPr lang="zh-CN" altLang="en-US" sz="2800">
                <a:solidFill>
                  <a:schemeClr val="accent5"/>
                </a:solidFill>
              </a:rPr>
              <a:t>虛妄</a:t>
            </a:r>
            <a:r>
              <a:rPr lang="zh-CN" altLang="en-US" sz="2800"/>
              <a:t>！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真諦</a:t>
            </a:r>
            <a:r>
              <a:rPr lang="en-US" altLang="zh-CN" sz="2800"/>
              <a:t>: </a:t>
            </a:r>
            <a:r>
              <a:rPr lang="zh-CN" altLang="en-US" sz="2800"/>
              <a:t>凡</a:t>
            </a:r>
            <a:r>
              <a:rPr lang="zh-CN" altLang="en-US" sz="2800">
                <a:solidFill>
                  <a:schemeClr val="accent2"/>
                </a:solidFill>
              </a:rPr>
              <a:t>所有相</a:t>
            </a:r>
            <a:r>
              <a:rPr lang="zh-CN" altLang="en-US" sz="2800"/>
              <a:t>，皆是</a:t>
            </a:r>
            <a:r>
              <a:rPr lang="zh-CN" altLang="en-US" sz="2800">
                <a:solidFill>
                  <a:schemeClr val="accent5"/>
                </a:solidFill>
              </a:rPr>
              <a:t>虛妄</a:t>
            </a:r>
            <a:r>
              <a:rPr lang="zh-CN" altLang="en-US" sz="2800"/>
              <a:t>。</a:t>
            </a:r>
            <a:r>
              <a:rPr lang="zh-CN" altLang="en-US" sz="2800">
                <a:solidFill>
                  <a:schemeClr val="accent1"/>
                </a:solidFill>
              </a:rPr>
              <a:t>無所有相</a:t>
            </a:r>
            <a:r>
              <a:rPr lang="zh-CN" altLang="en-US" sz="2800"/>
              <a:t>，即是</a:t>
            </a:r>
            <a:r>
              <a:rPr lang="zh-CN" altLang="en-US" sz="2800">
                <a:solidFill>
                  <a:schemeClr val="accent5"/>
                </a:solidFill>
              </a:rPr>
              <a:t>真實</a:t>
            </a:r>
            <a:r>
              <a:rPr lang="zh-CN" altLang="en-US" sz="2800"/>
              <a:t>。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義淨</a:t>
            </a:r>
            <a:r>
              <a:rPr lang="en-US" altLang="zh-CN" sz="2800"/>
              <a:t>:</a:t>
            </a:r>
            <a:r>
              <a:rPr lang="zh-CN" altLang="en-US" sz="2800"/>
              <a:t>妙生！</a:t>
            </a:r>
            <a:r>
              <a:rPr lang="zh-CN" altLang="en-US" sz="2800">
                <a:solidFill>
                  <a:schemeClr val="accent2"/>
                </a:solidFill>
              </a:rPr>
              <a:t>所有勝相</a:t>
            </a:r>
            <a:r>
              <a:rPr lang="zh-CN" altLang="en-US" sz="2800"/>
              <a:t>，皆是</a:t>
            </a:r>
            <a:r>
              <a:rPr lang="zh-CN" altLang="en-US" sz="2800">
                <a:solidFill>
                  <a:schemeClr val="accent5"/>
                </a:solidFill>
              </a:rPr>
              <a:t>虛妄</a:t>
            </a:r>
            <a:r>
              <a:rPr lang="zh-CN" altLang="en-US" sz="2800"/>
              <a:t>！若</a:t>
            </a:r>
            <a:r>
              <a:rPr lang="zh-CN" altLang="en-US" sz="2800">
                <a:solidFill>
                  <a:schemeClr val="accent1"/>
                </a:solidFill>
              </a:rPr>
              <a:t>無勝相</a:t>
            </a:r>
            <a:r>
              <a:rPr lang="zh-CN" altLang="en-US" sz="2800"/>
              <a:t>，即</a:t>
            </a:r>
            <a:r>
              <a:rPr lang="zh-CN" altLang="en-US" sz="2800" u="sng">
                <a:solidFill>
                  <a:schemeClr val="tx1"/>
                </a:solidFill>
              </a:rPr>
              <a:t>非</a:t>
            </a:r>
            <a:r>
              <a:rPr lang="zh-CN" altLang="en-US" sz="2800">
                <a:solidFill>
                  <a:schemeClr val="accent5"/>
                </a:solidFill>
              </a:rPr>
              <a:t>虛妄</a:t>
            </a:r>
            <a:r>
              <a:rPr lang="zh-CN" altLang="en-US" sz="2800"/>
              <a:t>！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/>
              <a:t>留支</a:t>
            </a:r>
            <a:r>
              <a:rPr lang="en-US" altLang="zh-CN" sz="2800"/>
              <a:t>:</a:t>
            </a:r>
            <a:r>
              <a:rPr lang="zh-CN" altLang="en-US" sz="2800"/>
              <a:t>凡</a:t>
            </a:r>
            <a:r>
              <a:rPr lang="zh-CN" altLang="en-US" sz="2800">
                <a:solidFill>
                  <a:schemeClr val="accent2"/>
                </a:solidFill>
              </a:rPr>
              <a:t>所有相</a:t>
            </a:r>
            <a:r>
              <a:rPr lang="zh-CN" altLang="en-US" sz="2800"/>
              <a:t>，皆是</a:t>
            </a:r>
            <a:r>
              <a:rPr lang="zh-CN" altLang="en-US" sz="2800">
                <a:solidFill>
                  <a:schemeClr val="accent5"/>
                </a:solidFill>
              </a:rPr>
              <a:t>妄語</a:t>
            </a:r>
            <a:r>
              <a:rPr lang="zh-CN" altLang="en-US" sz="2800"/>
              <a:t>。若見</a:t>
            </a:r>
            <a:r>
              <a:rPr lang="zh-CN" altLang="en-US" sz="2800">
                <a:solidFill>
                  <a:schemeClr val="accent6"/>
                </a:solidFill>
              </a:rPr>
              <a:t>諸相</a:t>
            </a:r>
            <a:r>
              <a:rPr lang="zh-CN" altLang="en-US" sz="2800">
                <a:solidFill>
                  <a:schemeClr val="accent1"/>
                </a:solidFill>
              </a:rPr>
              <a:t>非相</a:t>
            </a:r>
            <a:r>
              <a:rPr lang="zh-CN" altLang="en-US" sz="2800"/>
              <a:t>，則</a:t>
            </a:r>
            <a:r>
              <a:rPr lang="zh-CN" altLang="en-US" sz="2800" u="sng">
                <a:solidFill>
                  <a:schemeClr val="tx1"/>
                </a:solidFill>
              </a:rPr>
              <a:t>非</a:t>
            </a:r>
            <a:r>
              <a:rPr lang="zh-CN" altLang="en-US" sz="2800">
                <a:solidFill>
                  <a:schemeClr val="accent5"/>
                </a:solidFill>
              </a:rPr>
              <a:t>妄語</a:t>
            </a:r>
            <a:r>
              <a:rPr lang="zh-CN" altLang="en-US" sz="2800"/>
              <a:t>。</a:t>
            </a:r>
            <a:endParaRPr lang="zh-CN" altLang="en-US" sz="2800"/>
          </a:p>
          <a:p>
            <a:pPr marL="0" indent="0">
              <a:buNone/>
            </a:pPr>
            <a:r>
              <a:rPr lang="zh-TW" altLang="zh-CN" sz="2800">
                <a:sym typeface="+mn-ea"/>
              </a:rPr>
              <a:t>笈多：</a:t>
            </a:r>
            <a:r>
              <a:rPr lang="zh-CN" altLang="en-US" sz="2800">
                <a:sym typeface="+mn-ea"/>
              </a:rPr>
              <a:t>所有，善實！</a:t>
            </a:r>
            <a:r>
              <a:rPr lang="zh-CN" altLang="en-US" sz="2800">
                <a:solidFill>
                  <a:schemeClr val="accent2"/>
                </a:solidFill>
                <a:sym typeface="+mn-ea"/>
              </a:rPr>
              <a:t>相具足</a:t>
            </a:r>
            <a:r>
              <a:rPr lang="zh-CN" altLang="en-US" sz="2800">
                <a:sym typeface="+mn-ea"/>
              </a:rPr>
              <a:t>，所有</a:t>
            </a:r>
            <a:r>
              <a:rPr lang="zh-CN" altLang="en-US" sz="2800">
                <a:solidFill>
                  <a:schemeClr val="accent5"/>
                </a:solidFill>
                <a:sym typeface="+mn-ea"/>
              </a:rPr>
              <a:t>妄</a:t>
            </a:r>
            <a:r>
              <a:rPr lang="zh-CN" altLang="en-US" sz="2800">
                <a:sym typeface="+mn-ea"/>
              </a:rPr>
              <a:t>，所有</a:t>
            </a:r>
            <a:r>
              <a:rPr lang="zh-CN" altLang="en-US" sz="2800">
                <a:solidFill>
                  <a:schemeClr val="accent1"/>
                </a:solidFill>
                <a:sym typeface="+mn-ea"/>
              </a:rPr>
              <a:t>不相具足</a:t>
            </a:r>
            <a:r>
              <a:rPr lang="zh-CN" altLang="en-US" sz="2800">
                <a:sym typeface="+mn-ea"/>
              </a:rPr>
              <a:t>，所有</a:t>
            </a:r>
            <a:r>
              <a:rPr lang="zh-CN" altLang="en-US" sz="2800" u="sng">
                <a:solidFill>
                  <a:schemeClr val="tx1"/>
                </a:solidFill>
                <a:sym typeface="+mn-ea"/>
              </a:rPr>
              <a:t>不</a:t>
            </a:r>
            <a:r>
              <a:rPr lang="zh-CN" altLang="en-US" sz="2800">
                <a:solidFill>
                  <a:schemeClr val="accent5"/>
                </a:solidFill>
                <a:sym typeface="+mn-ea"/>
              </a:rPr>
              <a:t>妄</a:t>
            </a:r>
            <a:endParaRPr lang="zh-CN" altLang="en-US" sz="2800">
              <a:solidFill>
                <a:schemeClr val="accent5"/>
              </a:solidFill>
              <a:sym typeface="+mn-ea"/>
            </a:endParaRPr>
          </a:p>
          <a:p>
            <a:pPr marL="0" indent="0">
              <a:buNone/>
            </a:pPr>
            <a:r>
              <a:rPr lang="zh-TW" altLang="en-US" sz="2800"/>
              <a:t>梵</a:t>
            </a:r>
            <a:r>
              <a:rPr lang="en-US" altLang="zh-CN" sz="2800"/>
              <a:t> </a:t>
            </a:r>
            <a:r>
              <a:rPr lang="en-US" altLang="zh-CN" sz="2000"/>
              <a:t>y</a:t>
            </a:r>
            <a:r>
              <a:rPr lang="en-US" altLang="en-US" sz="2000"/>
              <a:t>ā</a:t>
            </a:r>
            <a:r>
              <a:rPr lang="en-US" altLang="zh-CN" sz="2000"/>
              <a:t>vat subh</a:t>
            </a:r>
            <a:r>
              <a:rPr lang="en-US" altLang="en-US" sz="2000"/>
              <a:t>ū</a:t>
            </a:r>
            <a:r>
              <a:rPr lang="en-US" altLang="zh-CN" sz="2000"/>
              <a:t>te </a:t>
            </a:r>
            <a:r>
              <a:rPr lang="en-US" altLang="zh-CN" sz="2000">
                <a:solidFill>
                  <a:schemeClr val="accent2"/>
                </a:solidFill>
              </a:rPr>
              <a:t>lakṣaṇa-saṃpat</a:t>
            </a:r>
            <a:r>
              <a:rPr lang="en-US" altLang="zh-CN" sz="2000"/>
              <a:t> t</a:t>
            </a:r>
            <a:r>
              <a:rPr lang="en-US" altLang="en-US" sz="2000"/>
              <a:t>ā</a:t>
            </a:r>
            <a:r>
              <a:rPr lang="en-US" altLang="zh-CN" sz="2000"/>
              <a:t>van </a:t>
            </a:r>
            <a:r>
              <a:rPr lang="en-US" altLang="zh-CN" sz="2000">
                <a:solidFill>
                  <a:schemeClr val="accent5"/>
                </a:solidFill>
              </a:rPr>
              <a:t>mṛṣ</a:t>
            </a:r>
            <a:r>
              <a:rPr lang="en-US" altLang="en-US" sz="2000">
                <a:solidFill>
                  <a:schemeClr val="accent5"/>
                </a:solidFill>
              </a:rPr>
              <a:t>ā</a:t>
            </a:r>
            <a:r>
              <a:rPr lang="en-US" altLang="zh-CN" sz="3200">
                <a:solidFill>
                  <a:schemeClr val="accent5"/>
                </a:solidFill>
              </a:rPr>
              <a:t> </a:t>
            </a:r>
            <a:r>
              <a:rPr lang="en-US" altLang="zh-CN" sz="2000"/>
              <a:t>y</a:t>
            </a:r>
            <a:r>
              <a:rPr lang="en-US" altLang="en-US" sz="2000"/>
              <a:t>ā</a:t>
            </a:r>
            <a:r>
              <a:rPr lang="en-US" altLang="zh-CN" sz="2000"/>
              <a:t>vad </a:t>
            </a:r>
            <a:r>
              <a:rPr lang="en-US" altLang="zh-CN" sz="2000">
                <a:solidFill>
                  <a:schemeClr val="accent1"/>
                </a:solidFill>
              </a:rPr>
              <a:t>alakṣaṇa-saṃpat</a:t>
            </a:r>
            <a:r>
              <a:rPr lang="en-US" altLang="zh-CN" sz="2000"/>
              <a:t> t</a:t>
            </a:r>
            <a:r>
              <a:rPr lang="en-US" altLang="en-US" sz="2000"/>
              <a:t>ā</a:t>
            </a:r>
            <a:r>
              <a:rPr lang="en-US" altLang="zh-CN" sz="2000"/>
              <a:t>van </a:t>
            </a:r>
            <a:r>
              <a:rPr lang="en-US" altLang="zh-CN" sz="2000">
                <a:solidFill>
                  <a:schemeClr val="accent5"/>
                </a:solidFill>
              </a:rPr>
              <a:t>na mṛṣeti</a:t>
            </a:r>
            <a:endParaRPr lang="en-US" altLang="zh-CN" sz="2000">
              <a:solidFill>
                <a:schemeClr val="accent5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marL="0" indent="0">
              <a:buNone/>
            </a:pPr>
            <a:r>
              <a:rPr lang="zh-TW" altLang="zh-CN" sz="2800">
                <a:sym typeface="+mn-ea"/>
              </a:rPr>
              <a:t>羅什：</a:t>
            </a:r>
            <a:r>
              <a:rPr lang="zh-CN" altLang="en-US" sz="2800">
                <a:sym typeface="+mn-ea"/>
              </a:rPr>
              <a:t>若</a:t>
            </a:r>
            <a:r>
              <a:rPr lang="zh-CN" altLang="en-US" sz="2800">
                <a:solidFill>
                  <a:schemeClr val="accent6"/>
                </a:solidFill>
                <a:sym typeface="+mn-ea"/>
              </a:rPr>
              <a:t>見</a:t>
            </a:r>
            <a:r>
              <a:rPr lang="zh-CN" altLang="en-US" sz="2800">
                <a:solidFill>
                  <a:schemeClr val="accent2"/>
                </a:solidFill>
                <a:sym typeface="+mn-ea"/>
              </a:rPr>
              <a:t>諸相非相</a:t>
            </a:r>
            <a:r>
              <a:rPr lang="zh-CN" altLang="en-US" sz="2800">
                <a:sym typeface="+mn-ea"/>
              </a:rPr>
              <a:t>，則</a:t>
            </a:r>
            <a:r>
              <a:rPr lang="zh-CN" altLang="en-US" sz="2800">
                <a:solidFill>
                  <a:schemeClr val="accent5"/>
                </a:solidFill>
                <a:sym typeface="+mn-ea"/>
              </a:rPr>
              <a:t>見</a:t>
            </a:r>
            <a:r>
              <a:rPr lang="zh-CN" altLang="en-US" sz="2800">
                <a:sym typeface="+mn-ea"/>
              </a:rPr>
              <a:t>如來！</a:t>
            </a:r>
            <a:endParaRPr lang="zh-CN" altLang="en-US" sz="2800">
              <a:sym typeface="+mn-ea"/>
            </a:endParaRPr>
          </a:p>
          <a:p>
            <a:pPr marL="0" indent="0">
              <a:buNone/>
            </a:pPr>
            <a:r>
              <a:rPr lang="zh-TW" altLang="zh-CN" sz="2800">
                <a:sym typeface="+mn-ea"/>
              </a:rPr>
              <a:t>玄奘：</a:t>
            </a:r>
            <a:r>
              <a:rPr lang="zh-CN" altLang="en-US" sz="2800"/>
              <a:t>如是</a:t>
            </a:r>
            <a:r>
              <a:rPr lang="zh-CN" altLang="en-US" sz="2800">
                <a:solidFill>
                  <a:schemeClr val="accent6"/>
                </a:solidFill>
              </a:rPr>
              <a:t>以</a:t>
            </a:r>
            <a:r>
              <a:rPr lang="zh-CN" altLang="en-US" sz="2800">
                <a:solidFill>
                  <a:schemeClr val="accent2"/>
                </a:solidFill>
              </a:rPr>
              <a:t>相、非相</a:t>
            </a:r>
            <a:r>
              <a:rPr lang="zh-CN" altLang="en-US" sz="2800">
                <a:solidFill>
                  <a:schemeClr val="accent5"/>
                </a:solidFill>
              </a:rPr>
              <a:t>應觀</a:t>
            </a:r>
            <a:r>
              <a:rPr lang="zh-CN" altLang="en-US" sz="2800"/>
              <a:t>如來！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>
                <a:sym typeface="+mn-ea"/>
              </a:rPr>
              <a:t>真諦</a:t>
            </a:r>
            <a:r>
              <a:rPr lang="en-US" altLang="zh-CN" sz="2800">
                <a:sym typeface="+mn-ea"/>
              </a:rPr>
              <a:t>: </a:t>
            </a:r>
            <a:r>
              <a:rPr lang="zh-CN" altLang="en-US" sz="2800">
                <a:solidFill>
                  <a:schemeClr val="accent6"/>
                </a:solidFill>
                <a:sym typeface="+mn-ea"/>
              </a:rPr>
              <a:t>由</a:t>
            </a:r>
            <a:r>
              <a:rPr lang="zh-CN" altLang="en-US" sz="2800">
                <a:solidFill>
                  <a:schemeClr val="accent2"/>
                </a:solidFill>
                <a:sym typeface="+mn-ea"/>
              </a:rPr>
              <a:t>相無相</a:t>
            </a:r>
            <a:r>
              <a:rPr lang="zh-CN" altLang="en-US" sz="2800">
                <a:sym typeface="+mn-ea"/>
              </a:rPr>
              <a:t>，</a:t>
            </a:r>
            <a:r>
              <a:rPr lang="zh-CN" altLang="en-US" sz="2800">
                <a:solidFill>
                  <a:schemeClr val="accent5"/>
                </a:solidFill>
                <a:sym typeface="+mn-ea"/>
              </a:rPr>
              <a:t>應見</a:t>
            </a:r>
            <a:r>
              <a:rPr lang="zh-CN" altLang="en-US" sz="2800">
                <a:sym typeface="+mn-ea"/>
              </a:rPr>
              <a:t>如來。」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>
                <a:sym typeface="+mn-ea"/>
              </a:rPr>
              <a:t>義淨</a:t>
            </a:r>
            <a:r>
              <a:rPr lang="en-US" altLang="zh-CN" sz="2800">
                <a:sym typeface="+mn-ea"/>
              </a:rPr>
              <a:t>:</a:t>
            </a:r>
            <a:r>
              <a:rPr lang="zh-CN" altLang="en-US" sz="2800">
                <a:sym typeface="+mn-ea"/>
              </a:rPr>
              <a:t>是故應</a:t>
            </a:r>
            <a:r>
              <a:rPr lang="zh-CN" altLang="en-US" sz="2800">
                <a:solidFill>
                  <a:schemeClr val="accent6"/>
                </a:solidFill>
                <a:sym typeface="+mn-ea"/>
              </a:rPr>
              <a:t>以</a:t>
            </a:r>
            <a:r>
              <a:rPr lang="zh-CN" altLang="en-US" sz="2800">
                <a:solidFill>
                  <a:schemeClr val="accent2"/>
                </a:solidFill>
                <a:sym typeface="+mn-ea"/>
              </a:rPr>
              <a:t>勝相、無相</a:t>
            </a:r>
            <a:r>
              <a:rPr lang="zh-CN" altLang="en-US" sz="2800">
                <a:solidFill>
                  <a:schemeClr val="accent5"/>
                </a:solidFill>
                <a:sym typeface="+mn-ea"/>
              </a:rPr>
              <a:t>觀於</a:t>
            </a:r>
            <a:r>
              <a:rPr lang="zh-CN" altLang="en-US" sz="2800">
                <a:sym typeface="+mn-ea"/>
              </a:rPr>
              <a:t>如來！</a:t>
            </a:r>
            <a:endParaRPr lang="zh-CN" altLang="en-US" sz="2800"/>
          </a:p>
          <a:p>
            <a:pPr marL="0" indent="0">
              <a:buNone/>
            </a:pPr>
            <a:r>
              <a:rPr lang="zh-CN" altLang="en-US" sz="2800">
                <a:sym typeface="+mn-ea"/>
              </a:rPr>
              <a:t>留支</a:t>
            </a:r>
            <a:r>
              <a:rPr lang="en-US" altLang="zh-CN" sz="2800">
                <a:sym typeface="+mn-ea"/>
              </a:rPr>
              <a:t>:</a:t>
            </a:r>
            <a:r>
              <a:rPr lang="zh-CN" altLang="en-US" sz="2800">
                <a:sym typeface="+mn-ea"/>
              </a:rPr>
              <a:t>如是</a:t>
            </a:r>
            <a:r>
              <a:rPr lang="zh-CN" altLang="en-US" sz="2800">
                <a:solidFill>
                  <a:schemeClr val="accent2"/>
                </a:solidFill>
                <a:sym typeface="+mn-ea"/>
              </a:rPr>
              <a:t>諸相非相</a:t>
            </a:r>
            <a:r>
              <a:rPr lang="zh-CN" altLang="en-US" sz="2800">
                <a:sym typeface="+mn-ea"/>
              </a:rPr>
              <a:t>，則</a:t>
            </a:r>
            <a:r>
              <a:rPr lang="zh-CN" altLang="en-US" sz="2800">
                <a:solidFill>
                  <a:schemeClr val="accent5"/>
                </a:solidFill>
                <a:sym typeface="+mn-ea"/>
              </a:rPr>
              <a:t>見</a:t>
            </a:r>
            <a:r>
              <a:rPr lang="zh-CN" altLang="en-US" sz="2800">
                <a:sym typeface="+mn-ea"/>
              </a:rPr>
              <a:t>如來。</a:t>
            </a:r>
            <a:endParaRPr lang="zh-CN" altLang="en-US" sz="2800"/>
          </a:p>
          <a:p>
            <a:pPr marL="0" indent="0">
              <a:buNone/>
            </a:pPr>
            <a:r>
              <a:rPr lang="zh-TW" altLang="zh-CN" sz="2800">
                <a:sym typeface="+mn-ea"/>
              </a:rPr>
              <a:t>笈多：</a:t>
            </a:r>
            <a:r>
              <a:rPr lang="zh-CN" altLang="en-US" sz="2800">
                <a:solidFill>
                  <a:schemeClr val="accent6"/>
                </a:solidFill>
                <a:sym typeface="+mn-ea"/>
              </a:rPr>
              <a:t>名</a:t>
            </a:r>
            <a:r>
              <a:rPr lang="zh-CN" altLang="en-US" sz="2800">
                <a:sym typeface="+mn-ea"/>
              </a:rPr>
              <a:t>此</a:t>
            </a:r>
            <a:r>
              <a:rPr lang="zh-CN" altLang="en-US" sz="2800">
                <a:solidFill>
                  <a:schemeClr val="accent2"/>
                </a:solidFill>
                <a:sym typeface="+mn-ea"/>
              </a:rPr>
              <a:t>相不相</a:t>
            </a:r>
            <a:r>
              <a:rPr lang="zh-CN" altLang="en-US" sz="2800">
                <a:sym typeface="+mn-ea"/>
              </a:rPr>
              <a:t>如來</a:t>
            </a:r>
            <a:r>
              <a:rPr lang="zh-CN" altLang="en-US" sz="2800">
                <a:solidFill>
                  <a:schemeClr val="accent5"/>
                </a:solidFill>
                <a:sym typeface="+mn-ea"/>
              </a:rPr>
              <a:t>見應</a:t>
            </a:r>
            <a:r>
              <a:rPr lang="zh-CN" altLang="en-US" sz="2800">
                <a:sym typeface="+mn-ea"/>
              </a:rPr>
              <a:t>。</a:t>
            </a:r>
            <a:endParaRPr lang="zh-CN" altLang="en-US" sz="2800"/>
          </a:p>
          <a:p>
            <a:pPr marL="0" indent="0">
              <a:buNone/>
            </a:pPr>
            <a:r>
              <a:rPr lang="zh-TW" altLang="en-US" sz="2800">
                <a:sym typeface="+mn-ea"/>
              </a:rPr>
              <a:t>梵</a:t>
            </a:r>
            <a:r>
              <a:rPr lang="en-US" altLang="zh-CN" sz="2800">
                <a:sym typeface="+mn-ea"/>
              </a:rPr>
              <a:t>  </a:t>
            </a:r>
            <a:r>
              <a:rPr lang="en-US" altLang="zh-CN" sz="2000"/>
              <a:t>hi lakṣaṇa-alakṣaṇatas(</a:t>
            </a:r>
            <a:r>
              <a:rPr lang="zh-TW" altLang="en-US" sz="2000"/>
              <a:t>從格</a:t>
            </a:r>
            <a:r>
              <a:rPr lang="en-US" altLang="zh-TW" sz="2000"/>
              <a:t>)</a:t>
            </a:r>
            <a:r>
              <a:rPr lang="en-US" altLang="zh-CN" sz="2000"/>
              <a:t> tath</a:t>
            </a:r>
            <a:r>
              <a:rPr lang="en-US" altLang="en-US" sz="2000"/>
              <a:t>ā</a:t>
            </a:r>
            <a:r>
              <a:rPr lang="en-US" altLang="zh-CN" sz="2000"/>
              <a:t>gato</a:t>
            </a:r>
            <a:r>
              <a:rPr lang="en-US" altLang="zh-CN" sz="2000">
                <a:solidFill>
                  <a:schemeClr val="accent5"/>
                </a:solidFill>
                <a:sym typeface="+mn-ea"/>
              </a:rPr>
              <a:t>(</a:t>
            </a:r>
            <a:r>
              <a:rPr lang="zh-TW" altLang="en-US" sz="2000">
                <a:solidFill>
                  <a:schemeClr val="accent5"/>
                </a:solidFill>
                <a:sym typeface="+mn-ea"/>
              </a:rPr>
              <a:t>主格作賓語</a:t>
            </a:r>
            <a:r>
              <a:rPr lang="en-US" altLang="zh-CN" sz="2000">
                <a:solidFill>
                  <a:schemeClr val="accent5"/>
                </a:solidFill>
                <a:sym typeface="+mn-ea"/>
              </a:rPr>
              <a:t>)</a:t>
            </a:r>
            <a:r>
              <a:rPr lang="en-US" altLang="zh-CN" sz="2000"/>
              <a:t> </a:t>
            </a:r>
            <a:r>
              <a:rPr lang="en-US" altLang="zh-CN" sz="2000">
                <a:solidFill>
                  <a:schemeClr val="accent5"/>
                </a:solidFill>
              </a:rPr>
              <a:t>draṣṭavyaḥ(</a:t>
            </a:r>
            <a:r>
              <a:rPr lang="zh-CN" altLang="en-US" sz="2000"/>
              <a:t>未來被動分詞</a:t>
            </a:r>
            <a:r>
              <a:rPr lang="en-US" altLang="zh-CN" sz="2000">
                <a:solidFill>
                  <a:schemeClr val="accent5"/>
                </a:solidFill>
              </a:rPr>
              <a:t>)</a:t>
            </a:r>
            <a:endParaRPr lang="en-US" altLang="zh-CN" sz="2000"/>
          </a:p>
          <a:p>
            <a:endParaRPr lang="en-US" altLang="zh-CN" sz="200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zh-CN"/>
              <a:t>相非相</a:t>
            </a:r>
            <a:r>
              <a:rPr lang="en-US" altLang="zh-TW"/>
              <a:t> </a:t>
            </a:r>
            <a:r>
              <a:rPr lang="en-US" altLang="zh-CN">
                <a:sym typeface="+mn-ea"/>
              </a:rPr>
              <a:t>lakṣaṇa-</a:t>
            </a:r>
            <a:r>
              <a:rPr lang="en-US" altLang="zh-TW">
                <a:sym typeface="+mn-ea"/>
              </a:rPr>
              <a:t>a</a:t>
            </a:r>
            <a:r>
              <a:rPr lang="en-US" altLang="zh-CN">
                <a:sym typeface="+mn-ea"/>
              </a:rPr>
              <a:t>lakṣaṇa</a:t>
            </a:r>
            <a:endParaRPr lang="en-US" altLang="zh-TW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TW" altLang="zh-CN" sz="3600"/>
              <a:t>相</a:t>
            </a:r>
            <a:r>
              <a:rPr lang="en-US" altLang="zh-CN" sz="3600"/>
              <a:t>lakṣaṇa</a:t>
            </a:r>
            <a:r>
              <a:rPr lang="zh-TW" altLang="zh-CN" sz="3600"/>
              <a:t>、非相</a:t>
            </a:r>
            <a:r>
              <a:rPr lang="en-US" altLang="zh-TW" sz="3600"/>
              <a:t>a</a:t>
            </a:r>
            <a:r>
              <a:rPr lang="en-US" altLang="zh-CN" sz="3600"/>
              <a:t>lakṣaṇa</a:t>
            </a:r>
            <a:endParaRPr lang="en-US" altLang="zh-CN" sz="3600"/>
          </a:p>
          <a:p>
            <a:pPr marL="0" indent="0">
              <a:buNone/>
            </a:pPr>
            <a:r>
              <a:rPr lang="zh-TW" altLang="en-US" sz="3600"/>
              <a:t>人</a:t>
            </a:r>
            <a:r>
              <a:rPr lang="en-US" altLang="zh-CN" sz="3600">
                <a:sym typeface="+mn-ea"/>
              </a:rPr>
              <a:t>manuss</a:t>
            </a:r>
            <a:r>
              <a:rPr lang="en-US" altLang="en-US" sz="3600">
                <a:sym typeface="+mn-ea"/>
              </a:rPr>
              <a:t>ā </a:t>
            </a:r>
            <a:r>
              <a:rPr lang="zh-TW" altLang="en-US" sz="3600">
                <a:sym typeface="+mn-ea"/>
              </a:rPr>
              <a:t>、</a:t>
            </a:r>
            <a:r>
              <a:rPr lang="zh-TW" altLang="en-US" sz="3600"/>
              <a:t>非人</a:t>
            </a:r>
            <a:r>
              <a:rPr lang="en-US" altLang="zh-CN" sz="3600"/>
              <a:t>Amanuss</a:t>
            </a:r>
            <a:r>
              <a:rPr lang="en-US" altLang="en-US" sz="3600"/>
              <a:t>ā</a:t>
            </a:r>
            <a:endParaRPr lang="en-US" altLang="en-US" sz="3600"/>
          </a:p>
          <a:p>
            <a:pPr marL="0" indent="0">
              <a:buNone/>
            </a:pPr>
            <a:r>
              <a:rPr lang="zh-CN" altLang="en-US" sz="2000"/>
              <a:t>『諸天、龍、鬼、神、阿修羅、迦樓羅、真陀羅、摩睺羅伽、</a:t>
            </a:r>
            <a:r>
              <a:rPr lang="zh-CN" altLang="en-US" sz="2000">
                <a:solidFill>
                  <a:schemeClr val="accent6"/>
                </a:solidFill>
              </a:rPr>
              <a:t>人與非人</a:t>
            </a:r>
            <a:r>
              <a:rPr lang="zh-CN" altLang="en-US" sz="2000"/>
              <a:t>聞佛所說，歡喜奉行。』</a:t>
            </a:r>
            <a:r>
              <a:rPr lang="en-US" altLang="zh-CN" sz="2000">
                <a:hlinkClick r:id="rId1" tooltip="" action="ppaction://hlinkfile"/>
              </a:rPr>
              <a:t>(</a:t>
            </a:r>
            <a:r>
              <a:rPr lang="zh-CN" altLang="en-US" sz="2000">
                <a:hlinkClick r:id="rId1" tooltip="" action="ppaction://hlinkfile"/>
              </a:rPr>
              <a:t>佛說長阿含經</a:t>
            </a:r>
            <a:r>
              <a:rPr lang="en-US" altLang="zh-CN" sz="2000"/>
              <a:t> --- </a:t>
            </a:r>
            <a:r>
              <a:rPr lang="zh-CN" altLang="en-US" sz="2000"/>
              <a:t>竺佛念</a:t>
            </a:r>
            <a:r>
              <a:rPr lang="en-US" altLang="zh-CN" sz="2000"/>
              <a:t> </a:t>
            </a:r>
            <a:r>
              <a:rPr lang="zh-CN" altLang="en-US" sz="2000"/>
              <a:t>譯</a:t>
            </a:r>
            <a:r>
              <a:rPr lang="en-US" altLang="zh-CN" sz="2000"/>
              <a:t>)</a:t>
            </a:r>
            <a:endParaRPr lang="en-US" altLang="zh-CN" sz="2000"/>
          </a:p>
          <a:p>
            <a:r>
              <a:rPr lang="zh-CN" altLang="en-US" sz="2000"/>
              <a:t>「是何人之跡？為是天、龍、鬼神、乾沓和、阿須倫、</a:t>
            </a:r>
            <a:r>
              <a:rPr lang="zh-CN" altLang="en-US" sz="2000">
                <a:solidFill>
                  <a:schemeClr val="accent6"/>
                </a:solidFill>
              </a:rPr>
              <a:t>人、若非人</a:t>
            </a:r>
            <a:r>
              <a:rPr lang="zh-CN" altLang="en-US" sz="2000"/>
              <a:t>？為我先祖梵天耶？」</a:t>
            </a:r>
            <a:r>
              <a:rPr lang="en-US" altLang="zh-CN" sz="2000">
                <a:hlinkClick r:id="rId2" tooltip="" action="ppaction://hlinkfile"/>
              </a:rPr>
              <a:t>SA101</a:t>
            </a:r>
            <a:r>
              <a:rPr lang="en-US" altLang="zh-CN" sz="2000"/>
              <a:t>,SA2.267 AA38.3,</a:t>
            </a:r>
            <a:r>
              <a:rPr lang="en-US" altLang="zh-CN" sz="2000">
                <a:hlinkClick r:id="rId3" tooltip="" action="ppaction://hlinkfile"/>
              </a:rPr>
              <a:t> AN4.36</a:t>
            </a:r>
            <a:endParaRPr lang="zh-CN" altLang="en-US" sz="2000"/>
          </a:p>
          <a:p>
            <a:r>
              <a:rPr lang="zh-CN" altLang="en-US" sz="2000">
                <a:sym typeface="+mn-ea"/>
              </a:rPr>
              <a:t>『并諸天、龍、鬼神、乾闥婆、阿修羅、迦樓羅、緊那羅、摩睺羅伽、</a:t>
            </a:r>
            <a:r>
              <a:rPr lang="zh-CN" altLang="en-US" sz="2000">
                <a:solidFill>
                  <a:schemeClr val="accent6"/>
                </a:solidFill>
                <a:sym typeface="+mn-ea"/>
              </a:rPr>
              <a:t>人、非人</a:t>
            </a:r>
            <a:r>
              <a:rPr lang="zh-CN" altLang="en-US" sz="2000">
                <a:sym typeface="+mn-ea"/>
              </a:rPr>
              <a:t>等』</a:t>
            </a:r>
            <a:r>
              <a:rPr lang="en-US" altLang="zh-CN" sz="2000">
                <a:sym typeface="+mn-ea"/>
              </a:rPr>
              <a:t>(</a:t>
            </a:r>
            <a:r>
              <a:rPr lang="zh-CN" altLang="en-US" sz="2000">
                <a:sym typeface="+mn-ea"/>
              </a:rPr>
              <a:t>大寶積經</a:t>
            </a:r>
            <a:r>
              <a:rPr lang="en-US" altLang="zh-CN" sz="2000">
                <a:sym typeface="+mn-ea"/>
              </a:rPr>
              <a:t> --- </a:t>
            </a:r>
            <a:r>
              <a:rPr lang="zh-CN" altLang="en-US" sz="2000">
                <a:sym typeface="+mn-ea"/>
              </a:rPr>
              <a:t>竺法護</a:t>
            </a:r>
            <a:r>
              <a:rPr lang="en-US" altLang="zh-CN" sz="2000">
                <a:sym typeface="+mn-ea"/>
              </a:rPr>
              <a:t> </a:t>
            </a:r>
            <a:r>
              <a:rPr lang="zh-CN" altLang="en-US" sz="2000">
                <a:sym typeface="+mn-ea"/>
              </a:rPr>
              <a:t>奉</a:t>
            </a:r>
            <a:r>
              <a:rPr lang="en-US" altLang="zh-CN" sz="2000">
                <a:sym typeface="+mn-ea"/>
              </a:rPr>
              <a:t> </a:t>
            </a:r>
            <a:r>
              <a:rPr lang="zh-CN" altLang="en-US" sz="2000">
                <a:sym typeface="+mn-ea"/>
              </a:rPr>
              <a:t>詔譯</a:t>
            </a:r>
            <a:r>
              <a:rPr lang="en-US" altLang="zh-CN" sz="2000">
                <a:sym typeface="+mn-ea"/>
              </a:rPr>
              <a:t>)</a:t>
            </a:r>
            <a:endParaRPr lang="en-US" altLang="zh-CN" sz="2000"/>
          </a:p>
          <a:p>
            <a:endParaRPr lang="en-US" altLang="zh-CN"/>
          </a:p>
          <a:p>
            <a:endParaRPr lang="en-US" altLang="zh-CN"/>
          </a:p>
        </p:txBody>
      </p:sp>
    </p:spTree>
    <p:custDataLst>
      <p:tags r:id="rId4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TW" altLang="en-US"/>
              <a:t>新</a:t>
            </a:r>
            <a:r>
              <a:rPr lang="zh-TW" altLang="en-US"/>
              <a:t>解</a:t>
            </a:r>
            <a:endParaRPr lang="zh-TW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4430" y="1490400"/>
            <a:ext cx="10969200" cy="4759200"/>
          </a:xfrm>
        </p:spPr>
        <p:txBody>
          <a:bodyPr>
            <a:normAutofit lnSpcReduction="10000"/>
          </a:bodyPr>
          <a:p>
            <a:pPr marL="0" indent="0">
              <a:buNone/>
            </a:pPr>
            <a:r>
              <a:rPr lang="zh-CN" altLang="en-US" sz="3600">
                <a:solidFill>
                  <a:schemeClr val="tx1"/>
                </a:solidFill>
                <a:sym typeface="+mn-ea"/>
              </a:rPr>
              <a:t>乃至諸相具足，皆是虛妄！</a:t>
            </a:r>
            <a:endParaRPr lang="zh-CN" altLang="en-US" sz="3600">
              <a:solidFill>
                <a:schemeClr val="tx1"/>
              </a:solidFill>
              <a:sym typeface="+mn-ea"/>
            </a:endParaRPr>
          </a:p>
          <a:p>
            <a:pPr marL="0" indent="457200">
              <a:buNone/>
            </a:pPr>
            <a:r>
              <a:rPr lang="zh-TW" altLang="en-US" sz="3600">
                <a:latin typeface="仿宋" panose="02010609060101010101" charset="-122"/>
                <a:ea typeface="仿宋" panose="02010609060101010101" charset="-122"/>
                <a:sym typeface="+mn-ea"/>
              </a:rPr>
              <a:t>佛可見肉身是靠不住的</a:t>
            </a:r>
            <a:endParaRPr lang="zh-CN" altLang="en-US" sz="3600">
              <a:sym typeface="+mn-ea"/>
            </a:endParaRPr>
          </a:p>
          <a:p>
            <a:pPr marL="0" indent="0">
              <a:buNone/>
            </a:pPr>
            <a:r>
              <a:rPr lang="zh-CN" altLang="en-US" sz="3600">
                <a:solidFill>
                  <a:schemeClr val="tx1"/>
                </a:solidFill>
                <a:sym typeface="+mn-ea"/>
              </a:rPr>
              <a:t>乃至非相具足，皆</a:t>
            </a:r>
            <a:r>
              <a:rPr lang="zh-CN" altLang="en-US" sz="3600">
                <a:solidFill>
                  <a:schemeClr val="tx1"/>
                </a:solidFill>
                <a:sym typeface="+mn-ea"/>
              </a:rPr>
              <a:t>非虛妄！</a:t>
            </a:r>
            <a:endParaRPr lang="zh-CN" altLang="en-US" sz="3600">
              <a:solidFill>
                <a:schemeClr val="tx1"/>
              </a:solidFill>
              <a:sym typeface="+mn-ea"/>
            </a:endParaRPr>
          </a:p>
          <a:p>
            <a:pPr marL="0" indent="457200">
              <a:buNone/>
            </a:pPr>
            <a:r>
              <a:rPr lang="zh-TW" altLang="en-US" sz="3600">
                <a:latin typeface="仿宋" panose="02010609060101010101" charset="-122"/>
                <a:ea typeface="仿宋" panose="02010609060101010101" charset="-122"/>
                <a:sym typeface="+mn-ea"/>
              </a:rPr>
              <a:t>不可見的法身才真實</a:t>
            </a:r>
            <a:endParaRPr lang="zh-CN" altLang="en-US" sz="3600"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3600">
                <a:sym typeface="+mn-ea"/>
              </a:rPr>
              <a:t>如是</a:t>
            </a:r>
            <a:r>
              <a:rPr lang="zh-CN" altLang="en-US" sz="3600">
                <a:solidFill>
                  <a:schemeClr val="tx1"/>
                </a:solidFill>
                <a:sym typeface="+mn-ea"/>
              </a:rPr>
              <a:t>以相、非相應觀如</a:t>
            </a:r>
            <a:r>
              <a:rPr lang="zh-CN" altLang="en-US" sz="3600">
                <a:sym typeface="+mn-ea"/>
              </a:rPr>
              <a:t>來！</a:t>
            </a:r>
            <a:endParaRPr lang="zh-CN" altLang="en-US" sz="3600">
              <a:sym typeface="+mn-ea"/>
            </a:endParaRPr>
          </a:p>
          <a:p>
            <a:pPr marL="0" indent="457200">
              <a:buNone/>
            </a:pPr>
            <a:r>
              <a:rPr lang="zh-TW" altLang="en-US" sz="3600">
                <a:latin typeface="仿宋" panose="02010609060101010101" charset="-122"/>
                <a:ea typeface="仿宋" panose="02010609060101010101" charset="-122"/>
                <a:sym typeface="+mn-ea"/>
              </a:rPr>
              <a:t>從可見、不可見的兩個方面觀如來才是完整的</a:t>
            </a:r>
            <a:endParaRPr lang="zh-TW" altLang="en-US" sz="3600">
              <a:latin typeface="仿宋" panose="02010609060101010101" charset="-122"/>
              <a:ea typeface="仿宋" panose="0201060906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965</Words>
  <Application>WPS 演示</Application>
  <PresentationFormat>宽屏</PresentationFormat>
  <Paragraphs>59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仿宋</vt:lpstr>
      <vt:lpstr>WPS</vt:lpstr>
      <vt:lpstr>PowerPoint 演示文稿</vt:lpstr>
      <vt:lpstr>凡所有相皆是虛妄 若見諸相非相即見如來。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善那比丘</cp:lastModifiedBy>
  <cp:revision>159</cp:revision>
  <dcterms:created xsi:type="dcterms:W3CDTF">2019-06-19T02:08:00Z</dcterms:created>
  <dcterms:modified xsi:type="dcterms:W3CDTF">2024-12-16T11:19:31Z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276B375B033E4FAAA6C9AE4AF07BBD92_11</vt:lpwstr>
  </property>
</Properties>
</file>