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63" r:id="rId4"/>
    <p:sldId id="262" r:id="rId5"/>
    <p:sldId id="266" r:id="rId6"/>
    <p:sldId id="264" r:id="rId7"/>
    <p:sldId id="261" r:id="rId8"/>
    <p:sldId id="268" r:id="rId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968" y="136131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968" y="384098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184" y="523097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184" y="52309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184" y="1983597"/>
            <a:ext cx="10515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184" y="52309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184" y="1983597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184" y="1983597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039" y="516256"/>
            <a:ext cx="10515890" cy="132434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039" y="1935192"/>
            <a:ext cx="5163349" cy="8277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039" y="2818085"/>
            <a:ext cx="5163349" cy="35236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66931" y="1935192"/>
            <a:ext cx="5186998" cy="8277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66931" y="2818085"/>
            <a:ext cx="5186998" cy="35236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184" y="723122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1584" y="723123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184" y="2323322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884" y="523097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84" y="523097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168" y="5231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168" y="198361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altLang="zh-CN" dirty="0"/>
          </a:p>
          <a:p>
            <a:pPr lvl="5"/>
            <a:r>
              <a:rPr lang="zh-CN" altLang="en-US" dirty="0"/>
              <a:t>第六级</a:t>
            </a:r>
            <a:endParaRPr lang="en-US" altLang="zh-CN" dirty="0"/>
          </a:p>
          <a:p>
            <a:pPr marL="2971800" marR="0" lvl="6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dirty="0"/>
              <a:t>第七级</a:t>
            </a:r>
            <a:endParaRPr lang="en-US" altLang="zh-CN" dirty="0"/>
          </a:p>
          <a:p>
            <a:pPr marL="3429000" marR="0" lvl="7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dirty="0"/>
              <a:t>第八级</a:t>
            </a:r>
            <a:endParaRPr lang="en-US" altLang="zh-CN" dirty="0"/>
          </a:p>
          <a:p>
            <a:pPr marL="3886200" marR="0" lvl="8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dirty="0"/>
              <a:t>第九级</a:t>
            </a:r>
            <a:endParaRPr lang="en-US" altLang="zh-CN" dirty="0"/>
          </a:p>
          <a:p>
            <a:pPr marL="3886200" marR="0" lvl="8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en-US" altLang="zh-CN" dirty="0"/>
          </a:p>
          <a:p>
            <a:pPr lvl="5"/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defRPr lang="zh-CN" altLang="en-US" sz="2400" kern="1200" dirty="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altLang="zh-CN" sz="2400" kern="1200" dirty="0" smtClean="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altLang="zh-CN" sz="2400" kern="1200" dirty="0" smtClean="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lang="en-US" altLang="zh-CN" sz="2400" kern="1200" dirty="0" smtClean="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agama.buddhason.org/SN/SN1708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 sz="7200"/>
              <a:t>解碼佛經-</a:t>
            </a:r>
            <a:r>
              <a:rPr lang="zh-TW" altLang="en-US" sz="7200"/>
              <a:t>預備知</a:t>
            </a:r>
            <a:r>
              <a:rPr lang="zh-TW" altLang="en-US" sz="7200"/>
              <a:t>識</a:t>
            </a:r>
            <a:endParaRPr lang="zh-TW" altLang="en-US" sz="72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TW" altLang="zh-CN"/>
              <a:t>解碼佛經系列</a:t>
            </a:r>
            <a:r>
              <a:rPr lang="en-US" altLang="zh-CN"/>
              <a:t>(1)</a:t>
            </a:r>
            <a:endParaRPr lang="zh-TW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課</a:t>
            </a:r>
            <a:r>
              <a:rPr lang="zh-TW" altLang="en-US"/>
              <a:t>程對</a:t>
            </a:r>
            <a:r>
              <a:rPr lang="zh-TW" altLang="en-US"/>
              <a:t>象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TW" altLang="zh-CN" sz="4000">
                <a:sym typeface="+mn-ea"/>
              </a:rPr>
              <a:t>對中華文化三大組成的佛家有興趣，</a:t>
            </a:r>
            <a:r>
              <a:rPr lang="zh-TW" altLang="zh-CN" sz="4000"/>
              <a:t>想從其</a:t>
            </a:r>
            <a:r>
              <a:rPr lang="zh-TW" altLang="zh-CN" sz="4000"/>
              <a:t>中汲取人生智慧。</a:t>
            </a:r>
            <a:endParaRPr lang="zh-TW" altLang="zh-CN" sz="4000"/>
          </a:p>
          <a:p>
            <a:r>
              <a:rPr lang="zh-TW" altLang="zh-CN" sz="4000">
                <a:sym typeface="+mn-ea"/>
              </a:rPr>
              <a:t>學習佛經許久，覺</a:t>
            </a:r>
            <a:r>
              <a:rPr lang="zh-TW" altLang="zh-CN" sz="4000">
                <a:sym typeface="+mn-ea"/>
              </a:rPr>
              <a:t>得眾說紛紜，相互矛盾。</a:t>
            </a:r>
            <a:endParaRPr lang="zh-TW" altLang="zh-CN" sz="4000"/>
          </a:p>
          <a:p>
            <a:r>
              <a:rPr lang="zh-TW" altLang="zh-CN" sz="4000"/>
              <a:t>想到寺院進修，</a:t>
            </a:r>
            <a:r>
              <a:rPr lang="zh-TW" altLang="zh-CN" sz="4000"/>
              <a:t>感到選擇困難。</a:t>
            </a:r>
            <a:endParaRPr lang="zh-TW" altLang="zh-CN" sz="4000"/>
          </a:p>
          <a:p>
            <a:r>
              <a:rPr lang="zh-TW" altLang="zh-CN" sz="4000"/>
              <a:t>旅行前喜歡做足準備者</a:t>
            </a:r>
            <a:r>
              <a:rPr lang="zh-TW" altLang="zh-CN" sz="4000"/>
              <a:t>。</a:t>
            </a:r>
            <a:endParaRPr lang="zh-TW" altLang="zh-CN" sz="4000"/>
          </a:p>
          <a:p>
            <a:r>
              <a:rPr lang="zh-TW" altLang="zh-CN" sz="4000">
                <a:sym typeface="+mn-ea"/>
              </a:rPr>
              <a:t>不人云亦云，重要信息會查核源頭。</a:t>
            </a:r>
            <a:endParaRPr lang="zh-TW" altLang="zh-CN" sz="4000"/>
          </a:p>
          <a:p>
            <a:endParaRPr lang="zh-TW" altLang="zh-CN" sz="4000"/>
          </a:p>
          <a:p>
            <a:endParaRPr lang="zh-TW" altLang="zh-CN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學習目</a:t>
            </a:r>
            <a:r>
              <a:rPr lang="zh-TW" altLang="en-US"/>
              <a:t>標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184" y="1973437"/>
            <a:ext cx="10515600" cy="4351338"/>
          </a:xfrm>
        </p:spPr>
        <p:txBody>
          <a:bodyPr/>
          <a:p>
            <a:r>
              <a:rPr lang="zh-TW" altLang="zh-CN" sz="4000">
                <a:sym typeface="+mn-ea"/>
              </a:rPr>
              <a:t>不依靠任何「上師」，自己讀懂佛經。</a:t>
            </a:r>
            <a:endParaRPr lang="zh-TW" altLang="zh-CN" sz="4000">
              <a:sym typeface="+mn-ea"/>
            </a:endParaRPr>
          </a:p>
          <a:p>
            <a:r>
              <a:rPr lang="zh-TW" altLang="zh-CN" sz="4000">
                <a:sym typeface="+mn-ea"/>
              </a:rPr>
              <a:t>佛法</a:t>
            </a:r>
            <a:r>
              <a:rPr lang="zh-CN" altLang="en-US" sz="4000">
                <a:sym typeface="+mn-ea"/>
              </a:rPr>
              <a:t>學說</a:t>
            </a:r>
            <a:r>
              <a:rPr lang="zh-TW" altLang="zh-CN" sz="4000">
                <a:sym typeface="+mn-ea"/>
              </a:rPr>
              <a:t>的溯源及查證能力。</a:t>
            </a:r>
            <a:endParaRPr lang="zh-TW" altLang="zh-CN" sz="4000"/>
          </a:p>
          <a:p>
            <a:r>
              <a:rPr lang="zh-TW" altLang="en-US" sz="4000">
                <a:sym typeface="+mn-ea"/>
              </a:rPr>
              <a:t>識別附佛外道的眼光。</a:t>
            </a:r>
            <a:endParaRPr lang="zh-TW" altLang="en-US" sz="4000">
              <a:sym typeface="+mn-ea"/>
            </a:endParaRPr>
          </a:p>
          <a:p>
            <a:r>
              <a:rPr lang="zh-TW" altLang="en-US" sz="4000">
                <a:sym typeface="+mn-ea"/>
              </a:rPr>
              <a:t>遠離迷信、遠離渣廟。保護家人正常生活，保障未來</a:t>
            </a:r>
            <a:r>
              <a:rPr lang="zh-CN" altLang="en-US" sz="4000">
                <a:solidFill>
                  <a:schemeClr val="tx1"/>
                </a:solidFill>
                <a:latin typeface="微软雅黑" charset="0"/>
                <a:ea typeface="微软雅黑" charset="0"/>
              </a:rPr>
              <a:t>雲</a:t>
            </a:r>
            <a:r>
              <a:rPr lang="zh-TW" altLang="en-US" sz="4000">
                <a:sym typeface="+mn-ea"/>
              </a:rPr>
              <a:t>游修行的資糧。</a:t>
            </a:r>
            <a:endParaRPr lang="zh-TW" altLang="en-US" sz="4000"/>
          </a:p>
          <a:p>
            <a:endParaRPr lang="zh-TW" altLang="zh-CN" sz="4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課</a:t>
            </a:r>
            <a:r>
              <a:rPr lang="zh-TW" altLang="zh-CN"/>
              <a:t>程立</a:t>
            </a:r>
            <a:r>
              <a:rPr lang="zh-TW" altLang="zh-CN"/>
              <a:t>場</a:t>
            </a:r>
            <a:endParaRPr lang="zh-TW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TW" altLang="en-US" sz="4000">
                <a:sym typeface="+mn-ea"/>
              </a:rPr>
              <a:t>和孔子和老子一樣，喬達摩佛是真實歷史人物、精神文明的先驅，而</a:t>
            </a:r>
            <a:r>
              <a:rPr lang="zh-CN" altLang="en-US" sz="4000">
                <a:sym typeface="+mn-ea"/>
              </a:rPr>
              <a:t>非</a:t>
            </a:r>
            <a:r>
              <a:rPr lang="zh-TW" altLang="en-US" sz="4000">
                <a:sym typeface="+mn-ea"/>
              </a:rPr>
              <a:t>供奉膜拜的神祇。</a:t>
            </a:r>
            <a:endParaRPr lang="zh-TW" altLang="en-US" sz="4000">
              <a:sym typeface="+mn-ea"/>
            </a:endParaRPr>
          </a:p>
          <a:p>
            <a:r>
              <a:rPr lang="zh-TW" altLang="en-US" sz="4000">
                <a:sym typeface="+mn-ea"/>
              </a:rPr>
              <a:t>基於時</a:t>
            </a:r>
            <a:r>
              <a:rPr lang="zh-CN" altLang="en-US" sz="4000">
                <a:sym typeface="+mn-ea"/>
              </a:rPr>
              <a:t>空</a:t>
            </a:r>
            <a:r>
              <a:rPr lang="zh-TW" altLang="en-US" sz="4000">
                <a:sym typeface="+mn-ea"/>
              </a:rPr>
              <a:t>客觀事實，不固</a:t>
            </a:r>
            <a:r>
              <a:rPr lang="zh-TW" altLang="en-US" sz="4000">
                <a:sym typeface="+mn-ea"/>
              </a:rPr>
              <a:t>執某一派之主張。</a:t>
            </a:r>
            <a:endParaRPr lang="zh-TW" altLang="en-US" sz="4000">
              <a:sym typeface="+mn-ea"/>
            </a:endParaRPr>
          </a:p>
          <a:p>
            <a:r>
              <a:rPr lang="zh-TW" altLang="en-US" sz="4000"/>
              <a:t>尊重學術共識，對</a:t>
            </a:r>
            <a:r>
              <a:rPr lang="zh-CN" altLang="en-US" sz="4000"/>
              <a:t>個別</a:t>
            </a:r>
            <a:r>
              <a:rPr lang="zh-TW" altLang="en-US" sz="4000"/>
              <a:t>學術觀</a:t>
            </a:r>
            <a:r>
              <a:rPr lang="zh-TW" altLang="en-US" sz="4000"/>
              <a:t>點不必太較真</a:t>
            </a:r>
            <a:r>
              <a:rPr lang="zh-TW" altLang="en-US" sz="4000"/>
              <a:t>。</a:t>
            </a:r>
            <a:endParaRPr lang="zh-TW" altLang="en-US" sz="4000"/>
          </a:p>
          <a:p>
            <a:r>
              <a:rPr lang="zh-TW" altLang="en-US" sz="4000">
                <a:sym typeface="+mn-ea"/>
              </a:rPr>
              <a:t>堅決反對似是而非的歪理邪說，披著佛教外皮妄圖破壞團結、非法歛財等違反國法之組織和滲透勢力。</a:t>
            </a:r>
            <a:endParaRPr lang="zh-TW" altLang="en-US" sz="4000"/>
          </a:p>
          <a:p>
            <a:endParaRPr lang="zh-CN" altLang="en-US" sz="4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學</a:t>
            </a:r>
            <a:r>
              <a:rPr lang="zh-TW" altLang="zh-CN"/>
              <a:t>習態</a:t>
            </a:r>
            <a:r>
              <a:rPr lang="zh-TW" altLang="zh-CN"/>
              <a:t>度</a:t>
            </a:r>
            <a:endParaRPr lang="zh-TW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151" y="1617618"/>
            <a:ext cx="10515600" cy="4351338"/>
          </a:xfrm>
        </p:spPr>
        <p:txBody>
          <a:bodyPr/>
          <a:p>
            <a:r>
              <a:rPr lang="zh-TW" altLang="en-US" sz="4000">
                <a:sym typeface="+mn-ea"/>
              </a:rPr>
              <a:t>佛經，和所有古籍一樣，包含了現代科學無法解釋的內容，不必輕信，但也不必批評。</a:t>
            </a:r>
            <a:endParaRPr lang="zh-TW" altLang="en-US" sz="4000">
              <a:sym typeface="+mn-ea"/>
            </a:endParaRPr>
          </a:p>
          <a:p>
            <a:r>
              <a:rPr lang="zh-TW" altLang="en-US" sz="4000"/>
              <a:t>正確地學習必然會提高認知水平。佛法會讓我們看到自己和眾生的無知犯錯</a:t>
            </a:r>
            <a:r>
              <a:rPr lang="zh-TW" altLang="en-US" sz="4000"/>
              <a:t>和醉生夢死，從而產生深刻的悲憫，這才是</a:t>
            </a:r>
            <a:r>
              <a:rPr lang="zh-TW" altLang="en-US" sz="4000">
                <a:sym typeface="+mn-ea"/>
              </a:rPr>
              <a:t>正確地理解和實踐佛法</a:t>
            </a:r>
            <a:r>
              <a:rPr lang="zh-TW" altLang="en-US" sz="4000">
                <a:sym typeface="+mn-ea"/>
              </a:rPr>
              <a:t>。</a:t>
            </a:r>
            <a:endParaRPr lang="zh-TW" altLang="en-US" sz="4000">
              <a:sym typeface="+mn-ea"/>
            </a:endParaRPr>
          </a:p>
          <a:p>
            <a:r>
              <a:rPr lang="zh-TW" altLang="en-US" sz="4000">
                <a:sym typeface="+mn-ea"/>
              </a:rPr>
              <a:t>與老師討論時，限定在課程內容範圍及指定的補</a:t>
            </a:r>
            <a:r>
              <a:rPr lang="zh-TW" altLang="en-US" sz="4000">
                <a:sym typeface="+mn-ea"/>
              </a:rPr>
              <a:t>充教材，不要牽連其他的學說或信</a:t>
            </a:r>
            <a:r>
              <a:rPr lang="zh-TW" altLang="en-US" sz="4000">
                <a:sym typeface="+mn-ea"/>
              </a:rPr>
              <a:t>仰。</a:t>
            </a:r>
            <a:endParaRPr lang="zh-TW" altLang="en-US" sz="4000"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學</a:t>
            </a:r>
            <a:r>
              <a:rPr lang="zh-TW" altLang="en-US"/>
              <a:t>習方</a:t>
            </a:r>
            <a:r>
              <a:rPr lang="zh-TW" altLang="en-US"/>
              <a:t>法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TW" altLang="en-US" sz="4000">
                <a:sym typeface="+mn-ea"/>
              </a:rPr>
              <a:t>佛經是翻譯作品，</a:t>
            </a:r>
            <a:r>
              <a:rPr lang="zh-CN" altLang="en-US" sz="4000">
                <a:sym typeface="+mn-ea"/>
              </a:rPr>
              <a:t>釐清</a:t>
            </a:r>
            <a:r>
              <a:rPr lang="zh-TW" altLang="en-US" sz="4000">
                <a:sym typeface="+mn-ea"/>
              </a:rPr>
              <a:t>概念必須依靠原文術語，初期只要掌握</a:t>
            </a:r>
            <a:r>
              <a:rPr lang="en-US" altLang="zh-TW" sz="4000">
                <a:sym typeface="+mn-ea"/>
              </a:rPr>
              <a:t>300</a:t>
            </a:r>
            <a:r>
              <a:rPr lang="zh-TW" altLang="en-US" sz="4000">
                <a:sym typeface="+mn-ea"/>
              </a:rPr>
              <a:t>個左右就足夠了。</a:t>
            </a:r>
            <a:endParaRPr lang="zh-TW" altLang="en-US" sz="4000">
              <a:sym typeface="+mn-ea"/>
            </a:endParaRPr>
          </a:p>
          <a:p>
            <a:r>
              <a:rPr lang="zh-TW" altLang="en-US" sz="4000"/>
              <a:t>回</a:t>
            </a:r>
            <a:r>
              <a:rPr lang="zh-TW" altLang="en-US" sz="4000"/>
              <a:t>到基本定義，避免因語言產生的誤</a:t>
            </a:r>
            <a:r>
              <a:rPr lang="zh-TW" altLang="en-US" sz="4000"/>
              <a:t>讀。例：</a:t>
            </a:r>
            <a:endParaRPr lang="zh-TW" altLang="en-US" sz="4000"/>
          </a:p>
          <a:p>
            <a:pPr marL="971550" lvl="1" indent="-514350">
              <a:buAutoNum type="arabicPeriod"/>
            </a:pPr>
            <a:r>
              <a:rPr lang="zh-TW" altLang="en-US" sz="4000"/>
              <a:t>「無我」</a:t>
            </a:r>
            <a:r>
              <a:rPr lang="en-US" altLang="zh-CN" sz="4000">
                <a:solidFill>
                  <a:schemeClr val="tx1"/>
                </a:solidFill>
                <a:latin typeface="微软雅黑" charset="0"/>
                <a:ea typeface="微软雅黑" charset="0"/>
              </a:rPr>
              <a:t>a</a:t>
            </a:r>
            <a:r>
              <a:rPr lang="en-US" altLang="zh-CN" sz="4000"/>
              <a:t>n</a:t>
            </a:r>
            <a:r>
              <a:rPr lang="en-US" altLang="en-US" sz="4000"/>
              <a:t>ā</a:t>
            </a:r>
            <a:r>
              <a:rPr lang="en-US" altLang="zh-CN" sz="4000"/>
              <a:t>tman</a:t>
            </a:r>
            <a:r>
              <a:rPr lang="en-US" altLang="zh-TW" sz="4000"/>
              <a:t> (atma</a:t>
            </a:r>
            <a:r>
              <a:rPr lang="en-US" altLang="zh-CN" sz="4000"/>
              <a:t>n</a:t>
            </a:r>
            <a:r>
              <a:rPr lang="en-US" altLang="zh-TW" sz="4000"/>
              <a:t> </a:t>
            </a:r>
            <a:r>
              <a:rPr lang="zh-TW" altLang="en-US" sz="4000"/>
              <a:t>靈魂</a:t>
            </a:r>
            <a:r>
              <a:rPr lang="en-US" altLang="zh-TW" sz="4000"/>
              <a:t>, </a:t>
            </a:r>
            <a:r>
              <a:rPr lang="zh-TW" altLang="en-US" sz="4000"/>
              <a:t>本我</a:t>
            </a:r>
            <a:r>
              <a:rPr lang="en-US" altLang="zh-TW" sz="4000"/>
              <a:t>) </a:t>
            </a:r>
            <a:endParaRPr lang="zh-TW" altLang="en-US" sz="4000"/>
          </a:p>
          <a:p>
            <a:pPr marL="971550" lvl="1" indent="-514350">
              <a:buAutoNum type="arabicPeriod"/>
            </a:pPr>
            <a:r>
              <a:rPr lang="zh-TW" altLang="en-US" sz="4000"/>
              <a:t>「我」第一人稱</a:t>
            </a:r>
            <a:r>
              <a:rPr lang="en-US" altLang="zh-TW" sz="4000"/>
              <a:t> ahaṃ,mama</a:t>
            </a:r>
            <a:r>
              <a:rPr lang="en-US" altLang="zh-CN" sz="4000"/>
              <a:t>,me,amhe</a:t>
            </a:r>
            <a:r>
              <a:rPr lang="en-US" altLang="zh-TW" sz="4000"/>
              <a:t> </a:t>
            </a:r>
            <a:endParaRPr lang="en-US" altLang="zh-TW" sz="4000"/>
          </a:p>
          <a:p>
            <a:pPr lvl="0"/>
            <a:r>
              <a:rPr lang="zh-TW" altLang="zh-CN" sz="4000">
                <a:sym typeface="+mn-ea"/>
              </a:rPr>
              <a:t>逐漸掌握研究佛經的基本素材與工具。</a:t>
            </a:r>
            <a:endParaRPr lang="zh-TW" altLang="zh-CN" sz="4000"/>
          </a:p>
          <a:p>
            <a:pPr marL="971550" lvl="1" indent="-514350">
              <a:buAutoNum type="arabicPeriod"/>
            </a:pPr>
            <a:endParaRPr lang="en-US" altLang="zh-TW" sz="4000"/>
          </a:p>
          <a:p>
            <a:pPr lvl="0"/>
            <a:endParaRPr lang="zh-TW" altLang="en-US" sz="3200"/>
          </a:p>
          <a:p>
            <a:endParaRPr lang="zh-TW" altLang="en-US"/>
          </a:p>
          <a:p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學習步</a:t>
            </a:r>
            <a:r>
              <a:rPr lang="zh-TW" altLang="zh-CN"/>
              <a:t>驟</a:t>
            </a:r>
            <a:endParaRPr lang="zh-TW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TW" altLang="zh-CN" sz="3600"/>
              <a:t>學習佛教史，建立基</a:t>
            </a:r>
            <a:r>
              <a:rPr lang="zh-TW" altLang="zh-CN" sz="3600"/>
              <a:t>本的時空軸。</a:t>
            </a:r>
            <a:endParaRPr lang="zh-TW" altLang="zh-CN" sz="3600"/>
          </a:p>
          <a:p>
            <a:r>
              <a:rPr lang="zh-TW" altLang="zh-CN" sz="3600">
                <a:sym typeface="+mn-ea"/>
              </a:rPr>
              <a:t>從熟知的作品入手</a:t>
            </a:r>
            <a:r>
              <a:rPr lang="en-US" altLang="zh-CN"/>
              <a:t>(</a:t>
            </a:r>
            <a:r>
              <a:rPr lang="zh-CN" altLang="en-US"/>
              <a:t>金剛經</a:t>
            </a:r>
            <a:r>
              <a:rPr lang="en-US" altLang="zh-CN"/>
              <a:t>,</a:t>
            </a:r>
            <a:r>
              <a:rPr lang="zh-CN" altLang="en-US"/>
              <a:t>心經</a:t>
            </a:r>
            <a:r>
              <a:rPr lang="en-US" altLang="zh-CN"/>
              <a:t>)</a:t>
            </a:r>
            <a:r>
              <a:rPr lang="zh-TW" altLang="zh-CN" sz="3600">
                <a:sym typeface="+mn-ea"/>
              </a:rPr>
              <a:t>，</a:t>
            </a:r>
            <a:r>
              <a:rPr lang="zh-TW" altLang="zh-CN" sz="3600"/>
              <a:t>釐清基</a:t>
            </a:r>
            <a:r>
              <a:rPr lang="zh-CN" altLang="en-US" sz="3600"/>
              <a:t>礎</a:t>
            </a:r>
            <a:r>
              <a:rPr lang="zh-TW" altLang="zh-CN" sz="3600"/>
              <a:t>概念</a:t>
            </a:r>
            <a:r>
              <a:rPr lang="zh-CN" altLang="en-US" sz="3600"/>
              <a:t>。</a:t>
            </a:r>
            <a:endParaRPr lang="zh-TW" altLang="zh-CN" sz="3600"/>
          </a:p>
          <a:p>
            <a:r>
              <a:rPr lang="zh-CN" altLang="en-US" sz="3600"/>
              <a:t>精讀</a:t>
            </a:r>
            <a:r>
              <a:rPr lang="zh-TW" altLang="zh-CN" sz="3600"/>
              <a:t>重要文獻，補足</a:t>
            </a:r>
            <a:r>
              <a:rPr lang="zh-CN" altLang="en-US" sz="3600"/>
              <a:t>重要</a:t>
            </a:r>
            <a:r>
              <a:rPr lang="zh-TW" altLang="zh-CN" sz="3600"/>
              <a:t>概念</a:t>
            </a:r>
            <a:r>
              <a:rPr lang="zh-CN" altLang="en-US" sz="3600"/>
              <a:t>。</a:t>
            </a:r>
            <a:endParaRPr lang="zh-TW" altLang="zh-CN" sz="3600"/>
          </a:p>
          <a:p>
            <a:pPr lvl="1"/>
            <a:r>
              <a:rPr lang="zh-TW" altLang="zh-CN" sz="3600"/>
              <a:t>法輪轉</a:t>
            </a:r>
            <a:r>
              <a:rPr lang="zh-CN" altLang="en-US" sz="3600">
                <a:solidFill>
                  <a:schemeClr val="tx1"/>
                </a:solidFill>
                <a:latin typeface="微软雅黑" charset="0"/>
                <a:ea typeface="微软雅黑" charset="0"/>
              </a:rPr>
              <a:t>起</a:t>
            </a:r>
            <a:r>
              <a:rPr lang="zh-TW" altLang="zh-CN" sz="3600"/>
              <a:t>經 </a:t>
            </a:r>
            <a:r>
              <a:rPr lang="en-US" altLang="zh-CN" sz="3600">
                <a:hlinkClick r:id="rId1"/>
              </a:rPr>
              <a:t>SN56.11</a:t>
            </a:r>
            <a:r>
              <a:rPr lang="zh-TW" altLang="zh-CN" sz="3600"/>
              <a:t>，</a:t>
            </a:r>
            <a:r>
              <a:rPr lang="zh-CN" altLang="en-US" sz="3600"/>
              <a:t>吉祥經。</a:t>
            </a:r>
            <a:endParaRPr lang="zh-TW" altLang="zh-CN" sz="3600"/>
          </a:p>
          <a:p>
            <a:pPr lvl="1"/>
            <a:r>
              <a:rPr lang="zh-CN" altLang="en-US" sz="3600"/>
              <a:t>那先比丘經、</a:t>
            </a:r>
            <a:r>
              <a:rPr lang="zh-TW" altLang="zh-CN" sz="3600"/>
              <a:t>攝阿毗達磨義論</a:t>
            </a:r>
            <a:r>
              <a:rPr lang="zh-TW" altLang="zh-CN" sz="3600"/>
              <a:t>。</a:t>
            </a:r>
            <a:endParaRPr lang="zh-TW" altLang="zh-CN" sz="3600"/>
          </a:p>
          <a:p>
            <a:pPr lvl="1"/>
            <a:r>
              <a:rPr lang="en-US" altLang="zh-TW" sz="3600">
                <a:sym typeface="+mn-ea"/>
              </a:rPr>
              <a:t>Nikaya</a:t>
            </a:r>
            <a:r>
              <a:rPr lang="zh-TW" altLang="en-US" sz="3600">
                <a:sym typeface="+mn-ea"/>
              </a:rPr>
              <a:t>及阿含經選讀。</a:t>
            </a:r>
            <a:endParaRPr lang="zh-TW" altLang="zh-CN" sz="3600"/>
          </a:p>
          <a:p>
            <a:pPr lvl="0" algn="l"/>
            <a:r>
              <a:rPr lang="zh-TW" altLang="zh-CN" sz="3600"/>
              <a:t>自由</a:t>
            </a:r>
            <a:r>
              <a:rPr lang="zh-TW" altLang="zh-CN" sz="3600"/>
              <a:t>選讀喜好的經典（大乘佛典</a:t>
            </a:r>
            <a:r>
              <a:rPr lang="en-US" altLang="zh-TW" sz="3600"/>
              <a:t>,</a:t>
            </a:r>
            <a:r>
              <a:rPr lang="zh-TW" altLang="zh-CN" sz="3600"/>
              <a:t>本生經</a:t>
            </a:r>
            <a:r>
              <a:rPr lang="zh-TW" altLang="zh-CN" sz="3600"/>
              <a:t>等）</a:t>
            </a:r>
            <a:endParaRPr lang="zh-TW" altLang="zh-CN" sz="3600"/>
          </a:p>
          <a:p>
            <a:endParaRPr lang="zh-TW" altLang="zh-CN"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spect">
      <a:majorFont>
        <a:latin typeface="微软雅黑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708</Words>
  <Application>WPS Office WWO_wpscloud_20241113211456-55c44f69b6</Application>
  <PresentationFormat>宽屏</PresentationFormat>
  <Paragraphs>59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汉仪旗黑KW 55S</vt:lpstr>
      <vt:lpstr>微软雅黑</vt:lpstr>
      <vt:lpstr>汉仪书宋二KW</vt:lpstr>
      <vt:lpstr>Kingsoft Confetti</vt:lpstr>
      <vt:lpstr>Office 主题</vt:lpstr>
      <vt:lpstr>預備知識</vt:lpstr>
      <vt:lpstr>課程對象</vt:lpstr>
      <vt:lpstr>學習目標</vt:lpstr>
      <vt:lpstr>課程立場</vt:lpstr>
      <vt:lpstr>學習態度</vt:lpstr>
      <vt:lpstr>學習方法</vt:lpstr>
      <vt:lpstr>學習步驟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解碼佛經-預備知識</dc:title>
  <dc:creator/>
  <cp:lastModifiedBy>善那比丘</cp:lastModifiedBy>
  <dcterms:created xsi:type="dcterms:W3CDTF">2024-11-22T03:36:44Z</dcterms:created>
  <dcterms:modified xsi:type="dcterms:W3CDTF">2024-11-22T03:36:44Z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2052-12.9.0.18938</vt:lpwstr>
  </property>
  <property fmtid="{D5CDD505-2E9C-101B-9397-08002B2CF9AE}" pid="3" name="ICV">
    <vt:lpwstr>CD0B3E2EADCD441F913FED7D1834218A_13</vt:lpwstr>
  </property>
</Properties>
</file>