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Hina Mincho"/>
      <p:regular r:id="rId19"/>
    </p:embeddedFont>
    <p:embeddedFont>
      <p:font typeface="Average"/>
      <p:regular r:id="rId20"/>
    </p:embeddedFont>
    <p:embeddedFont>
      <p:font typeface="Oswald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verage-regular.fntdata"/><Relationship Id="rId11" Type="http://schemas.openxmlformats.org/officeDocument/2006/relationships/slide" Target="slides/slide6.xml"/><Relationship Id="rId22" Type="http://schemas.openxmlformats.org/officeDocument/2006/relationships/font" Target="fonts/Oswald-bold.fntdata"/><Relationship Id="rId10" Type="http://schemas.openxmlformats.org/officeDocument/2006/relationships/slide" Target="slides/slide5.xml"/><Relationship Id="rId21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HinaMinch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608bbb498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608bbb498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608bbb498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608bbb498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608bbb4986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608bbb498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08bbb4986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08bbb4986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4218a84d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4218a84d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870704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870704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608707046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608707046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608bbb49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608bbb49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8bbb498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8bbb498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608bbb498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608bbb498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8bbb498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8bbb498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608bbb498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608bbb498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bilibili.com/video/BV1xP4y1J7C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bilibili.com/video/BV18PXCYyEbt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bilibili.com/video/BV1Hv4y187Nd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文本格式比較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善那 2025.6.10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OFF </a:t>
            </a:r>
            <a:r>
              <a:rPr lang="en-GB"/>
              <a:t>格式</a:t>
            </a:r>
            <a:endParaRPr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11700" y="1152475"/>
            <a:ext cx="4931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空標籤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/>
              <a:t>數字型id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/>
              <a:t>包括短文字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/>
              <a:t>中文標籤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/>
              <a:t>jQuery 縮寫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/>
              <a:t>JSON 風格屬性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/>
              <a:t>樹狀結構非強制性，屬性及標籤名非必須。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/>
              <a:t>中文可隔開標籤，不必多餘空格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600"/>
              <a:t>嵌用、無名標籤。</a:t>
            </a:r>
            <a:endParaRPr sz="1600"/>
          </a:p>
        </p:txBody>
      </p:sp>
      <p:sp>
        <p:nvSpPr>
          <p:cNvPr id="116" name="Google Shape;116;p22"/>
          <p:cNvSpPr txBox="1"/>
          <p:nvPr/>
        </p:nvSpPr>
        <p:spPr>
          <a:xfrm>
            <a:off x="4946875" y="1103575"/>
            <a:ext cx="2154300" cy="3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&lt;br/&gt;</a:t>
            </a:r>
            <a:endParaRPr sz="16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&lt;pg id="123"/&gt;</a:t>
            </a:r>
            <a:endParaRPr sz="16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&lt;tag&gt;abc&lt;/tag&gt;</a:t>
            </a:r>
            <a:endParaRPr sz="16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&lt;書&gt;易經&lt;/書&gt;</a:t>
            </a:r>
            <a:endParaRPr sz="16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&lt;tag id=a3&gt;abc&lt;/tag&gt;</a:t>
            </a:r>
            <a:endParaRPr sz="16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a&lt;t class=cls&gt;abc&lt;/t&gt;b</a:t>
            </a:r>
            <a:endParaRPr sz="16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&lt;t attr="value"&gt;&lt;/t&gt;</a:t>
            </a:r>
            <a:endParaRPr sz="16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&lt;p&gt;xx&lt;br/&gt;yy&lt;/p&gt;</a:t>
            </a:r>
            <a:endParaRPr sz="16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&lt;p&gt;中&lt;br/&gt;文&lt;/p&gt;</a:t>
            </a:r>
            <a:endParaRPr sz="16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無法直接表達</a:t>
            </a:r>
            <a:endParaRPr sz="16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7" name="Google Shape;117;p22"/>
          <p:cNvSpPr txBox="1"/>
          <p:nvPr/>
        </p:nvSpPr>
        <p:spPr>
          <a:xfrm>
            <a:off x="7289800" y="1103575"/>
            <a:ext cx="1763700" cy="3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^br</a:t>
            </a:r>
            <a:endParaRPr sz="16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^pg123</a:t>
            </a:r>
            <a:endParaRPr sz="16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^tag(abc)</a:t>
            </a:r>
            <a:endParaRPr sz="16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^bk《</a:t>
            </a:r>
            <a:r>
              <a:rPr lang="en-GB" sz="1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易經</a:t>
            </a:r>
            <a:r>
              <a:rPr lang="en-GB" sz="1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》</a:t>
            </a:r>
            <a:endParaRPr sz="16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^tag#a3(abc)</a:t>
            </a:r>
            <a:endParaRPr sz="16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a^t.cls(abc)b</a:t>
            </a:r>
            <a:endParaRPr sz="16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^t{attr:"value"}</a:t>
            </a:r>
            <a:endParaRPr sz="16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^t&lt;attr="value"&gt;</a:t>
            </a:r>
            <a:endParaRPr sz="16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^p xx^br yy^/p</a:t>
            </a:r>
            <a:endParaRPr sz="16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^p中^br文^/p</a:t>
            </a:r>
            <a:endParaRPr sz="16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^[transclusion]</a:t>
            </a:r>
            <a:endParaRPr sz="16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8" name="Google Shape;118;p22"/>
          <p:cNvSpPr txBox="1"/>
          <p:nvPr/>
        </p:nvSpPr>
        <p:spPr>
          <a:xfrm>
            <a:off x="5566250" y="455175"/>
            <a:ext cx="10368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XML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9" name="Google Shape;119;p22"/>
          <p:cNvSpPr txBox="1"/>
          <p:nvPr/>
        </p:nvSpPr>
        <p:spPr>
          <a:xfrm>
            <a:off x="7289800" y="455175"/>
            <a:ext cx="10368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OFF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OFF </a:t>
            </a:r>
            <a:r>
              <a:rPr lang="en-GB"/>
              <a:t>範例</a:t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-GB" sz="1820">
                <a:solidFill>
                  <a:schemeClr val="accent5"/>
                </a:solidFill>
              </a:rPr>
              <a:t>^title[金剛般若波羅蜜經]</a:t>
            </a:r>
            <a:r>
              <a:rPr lang="en-GB" sz="1820"/>
              <a:t>  姚秦三藏法師 </a:t>
            </a:r>
            <a:r>
              <a:rPr lang="en-GB" sz="1820">
                <a:solidFill>
                  <a:schemeClr val="accent5"/>
                </a:solidFill>
              </a:rPr>
              <a:t>^[鳩摩羅什]</a:t>
            </a:r>
            <a:r>
              <a:rPr lang="en-GB" sz="1820">
                <a:solidFill>
                  <a:srgbClr val="FF00FF"/>
                </a:solidFill>
              </a:rPr>
              <a:t> </a:t>
            </a:r>
            <a:r>
              <a:rPr lang="en-GB" sz="1820"/>
              <a:t>譯</a:t>
            </a:r>
            <a:endParaRPr sz="182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n-GB" sz="1820">
                <a:solidFill>
                  <a:schemeClr val="accent5"/>
                </a:solidFill>
              </a:rPr>
              <a:t>^[如是我聞]</a:t>
            </a:r>
            <a:r>
              <a:rPr lang="en-GB" sz="1820"/>
              <a:t>：一時，</a:t>
            </a:r>
            <a:endParaRPr sz="182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n-GB" sz="1820"/>
              <a:t>佛在</a:t>
            </a:r>
            <a:r>
              <a:rPr lang="en-GB" sz="1820">
                <a:solidFill>
                  <a:schemeClr val="accent5"/>
                </a:solidFill>
              </a:rPr>
              <a:t>^[舍衛國]^[祇樹給孤獨園]</a:t>
            </a:r>
            <a:r>
              <a:rPr lang="en-GB" sz="1820"/>
              <a:t>，</a:t>
            </a:r>
            <a:endParaRPr sz="182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n-GB" sz="1820"/>
              <a:t>與大比丘眾千二百五十人俱。</a:t>
            </a:r>
            <a:endParaRPr sz="182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n-GB" sz="1820"/>
              <a:t>爾時，</a:t>
            </a:r>
            <a:r>
              <a:rPr lang="en-GB" sz="1820">
                <a:solidFill>
                  <a:schemeClr val="accent5"/>
                </a:solidFill>
              </a:rPr>
              <a:t>^[世尊]</a:t>
            </a:r>
            <a:r>
              <a:rPr lang="en-GB" sz="1820"/>
              <a:t>食時，</a:t>
            </a:r>
            <a:r>
              <a:rPr lang="en-GB" sz="1820">
                <a:solidFill>
                  <a:schemeClr val="accent5"/>
                </a:solidFill>
              </a:rPr>
              <a:t>^[著衣]</a:t>
            </a:r>
            <a:r>
              <a:rPr lang="en-GB" sz="1820"/>
              <a:t>持</a:t>
            </a:r>
            <a:r>
              <a:rPr lang="en-GB" sz="1820">
                <a:solidFill>
                  <a:schemeClr val="accent5"/>
                </a:solidFill>
              </a:rPr>
              <a:t>^[缽]</a:t>
            </a:r>
            <a:r>
              <a:rPr lang="en-GB" sz="1820"/>
              <a:t>，</a:t>
            </a:r>
            <a:endParaRPr sz="182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n-GB" sz="1820"/>
              <a:t>入</a:t>
            </a:r>
            <a:r>
              <a:rPr lang="en-GB" sz="1820">
                <a:solidFill>
                  <a:schemeClr val="accent5"/>
                </a:solidFill>
              </a:rPr>
              <a:t>^[舍衛|舍衛國]</a:t>
            </a:r>
            <a:r>
              <a:rPr lang="en-GB" sz="1820"/>
              <a:t>大城</a:t>
            </a:r>
            <a:r>
              <a:rPr lang="en-GB" sz="1820">
                <a:solidFill>
                  <a:schemeClr val="accent5"/>
                </a:solidFill>
              </a:rPr>
              <a:t>^[乞食]</a:t>
            </a:r>
            <a:r>
              <a:rPr lang="en-GB" sz="1820"/>
              <a:t>。</a:t>
            </a:r>
            <a:endParaRPr sz="182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n-GB" sz="1820"/>
              <a:t>於其城中，次第乞已，還至本處。</a:t>
            </a:r>
            <a:endParaRPr sz="182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440"/>
              <a:buNone/>
            </a:pPr>
            <a:r>
              <a:rPr lang="en-GB" sz="1820"/>
              <a:t>飯食訖，收</a:t>
            </a:r>
            <a:r>
              <a:rPr lang="en-GB" sz="1820">
                <a:solidFill>
                  <a:schemeClr val="accent5"/>
                </a:solidFill>
              </a:rPr>
              <a:t>^[衣|袈裟]^[缽]</a:t>
            </a:r>
            <a:r>
              <a:rPr lang="en-GB" sz="1820"/>
              <a:t>，洗足已，敷座而坐。</a:t>
            </a:r>
            <a:endParaRPr sz="182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PDG </a:t>
            </a:r>
            <a:r>
              <a:rPr lang="en-GB"/>
              <a:t>格式</a:t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基於Off ，加上檔頭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以Tab隔開區塊。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自動區塊，帶名區塊。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便於嵌用。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範例</a:t>
            </a:r>
            <a:endParaRPr/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{id:"vcpp-kmrjv",title:"金剛經",aligncaption:"羅什"}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/>
              <a:t>法會因由	</a:t>
            </a:r>
            <a:r>
              <a:rPr lang="en-GB" sz="2000">
                <a:solidFill>
                  <a:schemeClr val="accent5"/>
                </a:solidFill>
              </a:rPr>
              <a:t>^ya1</a:t>
            </a:r>
            <a:r>
              <a:rPr lang="en-GB" sz="2000"/>
              <a:t> 金剛般若波羅蜜經  姚秦三藏法師 </a:t>
            </a:r>
            <a:r>
              <a:rPr lang="en-GB" sz="2000">
                <a:solidFill>
                  <a:schemeClr val="accent5"/>
                </a:solidFill>
              </a:rPr>
              <a:t>^[鳩摩羅什]</a:t>
            </a:r>
            <a:r>
              <a:rPr lang="en-GB" sz="2000"/>
              <a:t> 譯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5"/>
                </a:solidFill>
              </a:rPr>
              <a:t>^[如是我聞]</a:t>
            </a:r>
            <a:r>
              <a:rPr lang="en-GB" sz="2000"/>
              <a:t>：一時，佛在</a:t>
            </a:r>
            <a:r>
              <a:rPr lang="en-GB" sz="2000"/>
              <a:t>……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/>
              <a:t>……</a:t>
            </a:r>
            <a:r>
              <a:rPr lang="en-GB" sz="2000"/>
              <a:t>…………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/>
              <a:t>善現啟請	</a:t>
            </a:r>
            <a:r>
              <a:rPr lang="en-GB" sz="2000">
                <a:solidFill>
                  <a:schemeClr val="accent5"/>
                </a:solidFill>
              </a:rPr>
              <a:t>^ya2</a:t>
            </a:r>
            <a:endParaRPr sz="20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/>
              <a:t>時</a:t>
            </a:r>
            <a:r>
              <a:rPr lang="en-GB" sz="2000">
                <a:solidFill>
                  <a:schemeClr val="accent5"/>
                </a:solidFill>
              </a:rPr>
              <a:t>^[長老]^[須菩提]</a:t>
            </a:r>
            <a:r>
              <a:rPr lang="en-GB" sz="2000"/>
              <a:t>，在大眾中</a:t>
            </a:r>
            <a:r>
              <a:rPr lang="en-GB" sz="2000"/>
              <a:t>…………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/>
              <a:t>………………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主題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仿紙：Word, PDF,  pre-press 格式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TXT: line-breaks, Unicode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Tagging: RTF,  Tex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HTML: ePub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XML: TEI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Mark Down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Off, Pgd </a:t>
            </a:r>
            <a:r>
              <a:rPr lang="en-GB"/>
              <a:t>格式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仿紙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功能受限。綁定某個應用軟件。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版式固定。</a:t>
            </a:r>
            <a:r>
              <a:rPr lang="en-GB" sz="2100"/>
              <a:t>不適合在手機閱讀。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100"/>
              <a:t>不容易生成。</a:t>
            </a:r>
            <a:endParaRPr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Txt </a:t>
            </a:r>
            <a:r>
              <a:rPr lang="en-GB"/>
              <a:t>純文字格式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先對編碼方式有基本了解：Unicode , UTF-8,  UTF-16 LE, BE , BOM (Signature)</a:t>
            </a:r>
            <a:r>
              <a:rPr lang="en-GB" sz="2200">
                <a:solidFill>
                  <a:schemeClr val="hlink"/>
                </a:solidFill>
                <a:uFill>
                  <a:noFill/>
                </a:uFill>
                <a:latin typeface="Hina Mincho"/>
                <a:ea typeface="Hina Mincho"/>
                <a:cs typeface="Hina Mincho"/>
                <a:sym typeface="Hina Mincho"/>
                <a:hlinkClick r:id="rId3"/>
              </a:rPr>
              <a:t>https://www.bilibili.com/video/BV1xP4y1J7CS</a:t>
            </a:r>
            <a:r>
              <a:rPr lang="en-GB" sz="1900">
                <a:latin typeface="Hina Mincho"/>
                <a:ea typeface="Hina Mincho"/>
                <a:cs typeface="Hina Mincho"/>
                <a:sym typeface="Hina Mincho"/>
              </a:rPr>
              <a:t> </a:t>
            </a:r>
            <a:r>
              <a:rPr lang="en-GB" sz="1900"/>
              <a:t>  你懂乱码吗？锟斤拷烫烫烫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/>
              <a:t>Txt 分行：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/>
              <a:t>DOS, Windows:以 CR (0x0D ) LF ( 0x0A)    \r\n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/>
              <a:t>Mac: </a:t>
            </a:r>
            <a:r>
              <a:rPr lang="en-GB" sz="1900"/>
              <a:t>以 CR (0x0D )  \r  回車（將游標移到行首）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100">
                <a:solidFill>
                  <a:srgbClr val="FF9900"/>
                </a:solidFill>
              </a:rPr>
              <a:t>Unix: LF ( 0x0A) </a:t>
            </a:r>
            <a:r>
              <a:rPr lang="en-GB" sz="1900">
                <a:solidFill>
                  <a:srgbClr val="FF9900"/>
                </a:solidFill>
              </a:rPr>
              <a:t>   \n  換行（移到下一行）</a:t>
            </a:r>
            <a:endParaRPr sz="1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HTML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用AI做一切网页！AI编程太爽了～【小白教程】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https://www.bilibili.com/video/BV18PXCYyEbt</a:t>
            </a:r>
            <a:r>
              <a:rPr lang="en-GB" sz="2000"/>
              <a:t> 12mins 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/>
              <a:t>用EMEDITOR 學習 HTML 標籤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XML, DOM, TEI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hlink"/>
                </a:solidFill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3"/>
              </a:rPr>
              <a:t>https://www.bilibili.com/video/BV1Hv4y187Nd</a:t>
            </a:r>
            <a:r>
              <a:rPr lang="en-GB" sz="2100">
                <a:solidFill>
                  <a:schemeClr val="accent5"/>
                </a:solidFill>
              </a:rPr>
              <a:t> DOM 概念</a:t>
            </a:r>
            <a:endParaRPr sz="21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XML , DOM, F12 devTools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>
                <a:solidFill>
                  <a:srgbClr val="FF9900"/>
                </a:solidFill>
              </a:rPr>
              <a:t>https://tei-c.org/</a:t>
            </a:r>
            <a:endParaRPr sz="20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XML </a:t>
            </a:r>
            <a:r>
              <a:rPr lang="en-GB"/>
              <a:t>的問題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無法任意擷取部份（破壞樹的完整）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300"/>
              <a:t>慢（相對於Txt)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300"/>
              <a:t>大文件編輯困難。CBETA</a:t>
            </a:r>
            <a:endParaRPr sz="2300"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9875" y="1693925"/>
            <a:ext cx="5110726" cy="437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Mark Down </a:t>
            </a:r>
            <a:r>
              <a:rPr lang="en-GB"/>
              <a:t>格式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用 </a:t>
            </a:r>
            <a:r>
              <a:rPr lang="en-GB"/>
              <a:t>EMEDITOR </a:t>
            </a:r>
            <a:r>
              <a:rPr lang="en-GB"/>
              <a:t>或 SlackEdit 學習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5"/>
                </a:solidFill>
              </a:rPr>
              <a:t>https://www.bilibili.com/video/BV1JA411h7Gw</a:t>
            </a:r>
            <a:endParaRPr sz="20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缺點：簡化版的HTML，表達力 XML。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Off </a:t>
            </a:r>
            <a:r>
              <a:rPr lang="en-GB"/>
              <a:t>的特色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任何一行都是語法完備的。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以方便顯示「摘要行」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便利轉換成其他格式。</a:t>
            </a:r>
            <a:r>
              <a:rPr lang="en-GB" sz="1600"/>
              <a:t>樣式分離。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代價：樣式設定最好不要超過一行。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/>
              <a:t>容易編輯，不依賴視覺化編輯器。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/>
              <a:t>比XML更強的表達力。</a:t>
            </a:r>
            <a:endParaRPr sz="1700"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/>
              <a:t>（任何XML 可轉為TXT，但反之不然）</a:t>
            </a:r>
            <a:endParaRPr sz="1700"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700"/>
              <a:t>（任何OFF 可轉為XML，但反之不然）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